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6" r:id="rId6"/>
    <p:sldId id="277" r:id="rId7"/>
    <p:sldId id="275" r:id="rId8"/>
    <p:sldId id="263" r:id="rId9"/>
    <p:sldId id="264" r:id="rId10"/>
    <p:sldId id="266" r:id="rId11"/>
    <p:sldId id="267" r:id="rId12"/>
    <p:sldId id="268" r:id="rId13"/>
    <p:sldId id="282" r:id="rId14"/>
    <p:sldId id="269" r:id="rId15"/>
    <p:sldId id="270" r:id="rId16"/>
    <p:sldId id="271" r:id="rId17"/>
    <p:sldId id="273" r:id="rId18"/>
    <p:sldId id="289" r:id="rId19"/>
    <p:sldId id="280" r:id="rId20"/>
    <p:sldId id="283" r:id="rId21"/>
    <p:sldId id="284" r:id="rId22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33E1"/>
    <a:srgbClr val="1B3CA5"/>
    <a:srgbClr val="E9EDF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22" autoAdjust="0"/>
    <p:restoredTop sz="94660"/>
  </p:normalViewPr>
  <p:slideViewPr>
    <p:cSldViewPr>
      <p:cViewPr varScale="1">
        <p:scale>
          <a:sx n="65" d="100"/>
          <a:sy n="65" d="100"/>
        </p:scale>
        <p:origin x="-6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412D-BB23-413E-9162-59D217E566EC}" type="datetimeFigureOut">
              <a:rPr lang="de-DE" smtClean="0"/>
              <a:pPr/>
              <a:t>26.03.2009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DB09-2359-40EC-9F9F-7F6896CF5B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412D-BB23-413E-9162-59D217E566EC}" type="datetimeFigureOut">
              <a:rPr lang="de-DE" smtClean="0"/>
              <a:pPr/>
              <a:t>26.03.2009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DB09-2359-40EC-9F9F-7F6896CF5B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412D-BB23-413E-9162-59D217E566EC}" type="datetimeFigureOut">
              <a:rPr lang="de-DE" smtClean="0"/>
              <a:pPr/>
              <a:t>26.03.2009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DB09-2359-40EC-9F9F-7F6896CF5B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412D-BB23-413E-9162-59D217E566EC}" type="datetimeFigureOut">
              <a:rPr lang="de-DE" smtClean="0"/>
              <a:pPr/>
              <a:t>26.03.2009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DB09-2359-40EC-9F9F-7F6896CF5B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412D-BB23-413E-9162-59D217E566EC}" type="datetimeFigureOut">
              <a:rPr lang="de-DE" smtClean="0"/>
              <a:pPr/>
              <a:t>26.03.2009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DB09-2359-40EC-9F9F-7F6896CF5B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412D-BB23-413E-9162-59D217E566EC}" type="datetimeFigureOut">
              <a:rPr lang="de-DE" smtClean="0"/>
              <a:pPr/>
              <a:t>26.03.2009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DB09-2359-40EC-9F9F-7F6896CF5B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412D-BB23-413E-9162-59D217E566EC}" type="datetimeFigureOut">
              <a:rPr lang="de-DE" smtClean="0"/>
              <a:pPr/>
              <a:t>26.03.2009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DB09-2359-40EC-9F9F-7F6896CF5B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412D-BB23-413E-9162-59D217E566EC}" type="datetimeFigureOut">
              <a:rPr lang="de-DE" smtClean="0"/>
              <a:pPr/>
              <a:t>26.03.2009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DB09-2359-40EC-9F9F-7F6896CF5B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412D-BB23-413E-9162-59D217E566EC}" type="datetimeFigureOut">
              <a:rPr lang="de-DE" smtClean="0"/>
              <a:pPr/>
              <a:t>26.03.2009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DB09-2359-40EC-9F9F-7F6896CF5B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412D-BB23-413E-9162-59D217E566EC}" type="datetimeFigureOut">
              <a:rPr lang="de-DE" smtClean="0"/>
              <a:pPr/>
              <a:t>26.03.2009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DB09-2359-40EC-9F9F-7F6896CF5B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412D-BB23-413E-9162-59D217E566EC}" type="datetimeFigureOut">
              <a:rPr lang="de-DE" smtClean="0"/>
              <a:pPr/>
              <a:t>26.03.2009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DB09-2359-40EC-9F9F-7F6896CF5B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9412D-BB23-413E-9162-59D217E566EC}" type="datetimeFigureOut">
              <a:rPr lang="de-DE" smtClean="0"/>
              <a:pPr/>
              <a:t>26.03.2009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5DB09-2359-40EC-9F9F-7F6896CF5B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de.wikipedia.org/wiki/Konjunktiv" TargetMode="External"/><Relationship Id="rId2" Type="http://schemas.openxmlformats.org/officeDocument/2006/relationships/hyperlink" Target="http://www.deutschonline.de/Deutsch/Grammatik/Konjunktiv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 smtClean="0"/>
              <a:t>Der Konjunktiv</a:t>
            </a:r>
            <a:endParaRPr lang="de-DE" b="1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Die Möglichkeitsform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Konjunktiv I von </a:t>
            </a:r>
            <a:r>
              <a:rPr lang="de-DE" b="1" dirty="0" smtClean="0"/>
              <a:t>sein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1524000" y="3357560"/>
          <a:ext cx="6096000" cy="2428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404816"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</a:rPr>
                        <a:t>ich</a:t>
                      </a:r>
                      <a:endParaRPr lang="de-D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</a:rPr>
                        <a:t>sei</a:t>
                      </a:r>
                      <a:endParaRPr lang="de-DE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DF4"/>
                    </a:solidFill>
                  </a:tcPr>
                </a:tc>
              </a:tr>
              <a:tr h="404816">
                <a:tc>
                  <a:txBody>
                    <a:bodyPr/>
                    <a:lstStyle/>
                    <a:p>
                      <a:r>
                        <a:rPr lang="de-DE" dirty="0" smtClean="0"/>
                        <a:t>du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seist</a:t>
                      </a:r>
                      <a:endParaRPr lang="de-DE" b="1" dirty="0"/>
                    </a:p>
                  </a:txBody>
                  <a:tcPr/>
                </a:tc>
              </a:tr>
              <a:tr h="4048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er/sie/ 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sei</a:t>
                      </a:r>
                      <a:endParaRPr lang="de-DE" b="1" dirty="0"/>
                    </a:p>
                  </a:txBody>
                  <a:tcPr/>
                </a:tc>
              </a:tr>
              <a:tr h="404816">
                <a:tc>
                  <a:txBody>
                    <a:bodyPr/>
                    <a:lstStyle/>
                    <a:p>
                      <a:r>
                        <a:rPr lang="de-DE" dirty="0" smtClean="0"/>
                        <a:t>wir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seien</a:t>
                      </a:r>
                      <a:endParaRPr lang="de-DE" b="1" dirty="0"/>
                    </a:p>
                  </a:txBody>
                  <a:tcPr/>
                </a:tc>
              </a:tr>
              <a:tr h="404816">
                <a:tc>
                  <a:txBody>
                    <a:bodyPr/>
                    <a:lstStyle/>
                    <a:p>
                      <a:r>
                        <a:rPr lang="de-DE" dirty="0" smtClean="0"/>
                        <a:t>ihr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seiet</a:t>
                      </a:r>
                      <a:endParaRPr lang="de-DE" b="1" dirty="0"/>
                    </a:p>
                  </a:txBody>
                  <a:tcPr/>
                </a:tc>
              </a:tr>
              <a:tr h="404816">
                <a:tc>
                  <a:txBody>
                    <a:bodyPr/>
                    <a:lstStyle/>
                    <a:p>
                      <a:r>
                        <a:rPr lang="de-DE" dirty="0" smtClean="0"/>
                        <a:t>sie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seien</a:t>
                      </a:r>
                      <a:endParaRPr lang="de-DE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642910" y="1714488"/>
            <a:ext cx="7286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Achtung: unregelmäßige Bildung</a:t>
            </a:r>
            <a:endParaRPr lang="de-DE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Konjunktiv I von </a:t>
            </a:r>
            <a:r>
              <a:rPr lang="de-DE" b="1" dirty="0" smtClean="0"/>
              <a:t>haben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sz="2800" u="sng" dirty="0" smtClean="0"/>
              <a:t>Wird regelmäßig gebildet: </a:t>
            </a:r>
          </a:p>
          <a:p>
            <a:pPr>
              <a:buNone/>
            </a:pPr>
            <a:r>
              <a:rPr lang="de-DE" sz="2800" dirty="0" smtClean="0">
                <a:solidFill>
                  <a:srgbClr val="FFC000"/>
                </a:solidFill>
              </a:rPr>
              <a:t>Präsensstamm</a:t>
            </a:r>
            <a:r>
              <a:rPr lang="de-DE" sz="2800" dirty="0" smtClean="0"/>
              <a:t> + </a:t>
            </a:r>
            <a:r>
              <a:rPr lang="de-DE" sz="2800" dirty="0" smtClean="0">
                <a:solidFill>
                  <a:srgbClr val="FF0000"/>
                </a:solidFill>
              </a:rPr>
              <a:t>Konjunktivendung</a:t>
            </a:r>
          </a:p>
          <a:p>
            <a:pPr>
              <a:buNone/>
            </a:pPr>
            <a:endParaRPr lang="de-DE" sz="2800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1524000" y="3020390"/>
          <a:ext cx="60960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21471"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</a:rPr>
                        <a:t>ich</a:t>
                      </a:r>
                      <a:endParaRPr lang="de-D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rgbClr val="FFC000"/>
                          </a:solidFill>
                        </a:rPr>
                        <a:t>hab</a:t>
                      </a:r>
                      <a:r>
                        <a:rPr lang="de-DE" b="1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endParaRPr lang="de-DE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E9EDF4"/>
                    </a:solidFill>
                  </a:tcPr>
                </a:tc>
              </a:tr>
              <a:tr h="321471">
                <a:tc>
                  <a:txBody>
                    <a:bodyPr/>
                    <a:lstStyle/>
                    <a:p>
                      <a:r>
                        <a:rPr lang="de-DE" dirty="0" smtClean="0"/>
                        <a:t>du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rgbClr val="FFC000"/>
                          </a:solidFill>
                        </a:rPr>
                        <a:t>hab</a:t>
                      </a:r>
                      <a:r>
                        <a:rPr lang="de-DE" b="1" dirty="0" smtClean="0">
                          <a:solidFill>
                            <a:srgbClr val="FF0000"/>
                          </a:solidFill>
                        </a:rPr>
                        <a:t>est</a:t>
                      </a:r>
                      <a:endParaRPr lang="de-DE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14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er/sie/ 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rgbClr val="FFC000"/>
                          </a:solidFill>
                        </a:rPr>
                        <a:t>hab</a:t>
                      </a:r>
                      <a:r>
                        <a:rPr lang="de-DE" b="1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endParaRPr lang="de-DE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1471">
                <a:tc>
                  <a:txBody>
                    <a:bodyPr/>
                    <a:lstStyle/>
                    <a:p>
                      <a:r>
                        <a:rPr lang="de-DE" dirty="0" smtClean="0"/>
                        <a:t>wir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rgbClr val="FFC000"/>
                          </a:solidFill>
                        </a:rPr>
                        <a:t>hab</a:t>
                      </a:r>
                      <a:r>
                        <a:rPr lang="de-DE" b="1" dirty="0" smtClean="0">
                          <a:solidFill>
                            <a:srgbClr val="FF0000"/>
                          </a:solidFill>
                        </a:rPr>
                        <a:t>en</a:t>
                      </a:r>
                      <a:endParaRPr lang="de-DE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1471">
                <a:tc>
                  <a:txBody>
                    <a:bodyPr/>
                    <a:lstStyle/>
                    <a:p>
                      <a:r>
                        <a:rPr lang="de-DE" dirty="0" smtClean="0"/>
                        <a:t>ihr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rgbClr val="FFC000"/>
                          </a:solidFill>
                        </a:rPr>
                        <a:t>hab</a:t>
                      </a:r>
                      <a:r>
                        <a:rPr lang="de-DE" b="1" dirty="0" smtClean="0">
                          <a:solidFill>
                            <a:srgbClr val="FF0000"/>
                          </a:solidFill>
                        </a:rPr>
                        <a:t>et</a:t>
                      </a:r>
                      <a:endParaRPr lang="de-DE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1471">
                <a:tc>
                  <a:txBody>
                    <a:bodyPr/>
                    <a:lstStyle/>
                    <a:p>
                      <a:r>
                        <a:rPr lang="de-DE" dirty="0" smtClean="0"/>
                        <a:t>sie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rgbClr val="FFC000"/>
                          </a:solidFill>
                        </a:rPr>
                        <a:t>hab</a:t>
                      </a:r>
                      <a:r>
                        <a:rPr lang="de-DE" b="1" dirty="0" smtClean="0">
                          <a:solidFill>
                            <a:srgbClr val="FF0000"/>
                          </a:solidFill>
                        </a:rPr>
                        <a:t>en</a:t>
                      </a:r>
                      <a:endParaRPr lang="de-DE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Bildung des Konjunktiv 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b="1" dirty="0" smtClean="0"/>
              <a:t>Futur I: </a:t>
            </a:r>
          </a:p>
          <a:p>
            <a:pPr>
              <a:buNone/>
            </a:pPr>
            <a:r>
              <a:rPr lang="de-DE" dirty="0" smtClean="0">
                <a:solidFill>
                  <a:srgbClr val="FF0000"/>
                </a:solidFill>
              </a:rPr>
              <a:t>Konjunktiv I (von werden) </a:t>
            </a:r>
            <a:r>
              <a:rPr lang="de-DE" dirty="0" smtClean="0"/>
              <a:t>+</a:t>
            </a:r>
            <a:r>
              <a:rPr lang="de-DE" dirty="0" smtClean="0">
                <a:solidFill>
                  <a:srgbClr val="92D050"/>
                </a:solidFill>
              </a:rPr>
              <a:t> Infinitiv</a:t>
            </a:r>
          </a:p>
          <a:p>
            <a:pPr>
              <a:buNone/>
            </a:pPr>
            <a:endParaRPr lang="de-DE" b="1" dirty="0" smtClean="0"/>
          </a:p>
          <a:p>
            <a:pPr>
              <a:buNone/>
            </a:pPr>
            <a:r>
              <a:rPr lang="de-DE" u="sng" dirty="0" smtClean="0"/>
              <a:t>Beispiel:</a:t>
            </a:r>
          </a:p>
          <a:p>
            <a:pPr>
              <a:buNone/>
            </a:pPr>
            <a:r>
              <a:rPr lang="de-DE" dirty="0" smtClean="0"/>
              <a:t>er </a:t>
            </a:r>
            <a:r>
              <a:rPr lang="de-DE" dirty="0" smtClean="0">
                <a:solidFill>
                  <a:srgbClr val="FF0000"/>
                </a:solidFill>
              </a:rPr>
              <a:t>werde </a:t>
            </a:r>
            <a:r>
              <a:rPr lang="de-DE" dirty="0" smtClean="0">
                <a:solidFill>
                  <a:srgbClr val="92D050"/>
                </a:solidFill>
              </a:rPr>
              <a:t>gehen</a:t>
            </a:r>
            <a:endParaRPr lang="de-DE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Verwendung des Konjunktiv II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800" dirty="0" smtClean="0"/>
              <a:t>um</a:t>
            </a:r>
            <a:r>
              <a:rPr lang="de-DE" sz="2800" b="1" dirty="0" smtClean="0"/>
              <a:t> unmögliche und unwahrscheinliche Sachverhalte oder Zweifel </a:t>
            </a:r>
            <a:r>
              <a:rPr lang="de-DE" sz="2800" dirty="0" smtClean="0"/>
              <a:t>auszudrücken </a:t>
            </a:r>
          </a:p>
          <a:p>
            <a:pPr>
              <a:buNone/>
            </a:pPr>
            <a:endParaRPr lang="de-DE" sz="2800" dirty="0" smtClean="0"/>
          </a:p>
          <a:p>
            <a:pPr>
              <a:buNone/>
            </a:pPr>
            <a:r>
              <a:rPr lang="de-DE" sz="2800" u="sng" dirty="0" smtClean="0"/>
              <a:t>Beispiele:</a:t>
            </a:r>
          </a:p>
          <a:p>
            <a:pPr>
              <a:spcBef>
                <a:spcPts val="0"/>
              </a:spcBef>
              <a:buNone/>
            </a:pPr>
            <a:r>
              <a:rPr lang="de-DE" sz="2800" dirty="0" smtClean="0"/>
              <a:t>Es </a:t>
            </a:r>
            <a:r>
              <a:rPr lang="de-DE" sz="2800" dirty="0" smtClean="0">
                <a:solidFill>
                  <a:srgbClr val="CC0000"/>
                </a:solidFill>
              </a:rPr>
              <a:t>wäre</a:t>
            </a:r>
            <a:r>
              <a:rPr lang="de-DE" sz="2800" dirty="0" smtClean="0"/>
              <a:t> doch aufregend, wenn es in unseren Wäldern </a:t>
            </a:r>
          </a:p>
          <a:p>
            <a:pPr>
              <a:spcBef>
                <a:spcPts val="0"/>
              </a:spcBef>
              <a:buNone/>
            </a:pPr>
            <a:r>
              <a:rPr lang="de-DE" sz="2800" dirty="0" smtClean="0"/>
              <a:t>noch Mammuts </a:t>
            </a:r>
            <a:r>
              <a:rPr lang="de-DE" sz="2800" dirty="0" smtClean="0">
                <a:solidFill>
                  <a:srgbClr val="CC0000"/>
                </a:solidFill>
              </a:rPr>
              <a:t>gäbe</a:t>
            </a:r>
            <a:r>
              <a:rPr lang="de-DE" sz="2800" dirty="0" smtClean="0"/>
              <a:t>.</a:t>
            </a:r>
          </a:p>
          <a:p>
            <a:pPr>
              <a:buNone/>
            </a:pPr>
            <a:endParaRPr lang="de-DE" sz="2800" u="sng" dirty="0" smtClean="0"/>
          </a:p>
          <a:p>
            <a:pPr>
              <a:buNone/>
            </a:pPr>
            <a:r>
              <a:rPr lang="de-DE" sz="2800" dirty="0" smtClean="0"/>
              <a:t>Er</a:t>
            </a:r>
            <a:r>
              <a:rPr lang="de-DE" sz="2800" dirty="0" smtClean="0">
                <a:solidFill>
                  <a:srgbClr val="CC0000"/>
                </a:solidFill>
              </a:rPr>
              <a:t> </a:t>
            </a:r>
            <a:r>
              <a:rPr lang="de-DE" sz="2800" dirty="0" smtClean="0"/>
              <a:t>rannte, als</a:t>
            </a:r>
            <a:r>
              <a:rPr lang="de-DE" sz="2800" dirty="0" smtClean="0">
                <a:solidFill>
                  <a:srgbClr val="CC0000"/>
                </a:solidFill>
              </a:rPr>
              <a:t> ginge </a:t>
            </a:r>
            <a:r>
              <a:rPr lang="de-DE" sz="2800" dirty="0" smtClean="0"/>
              <a:t>es um sein Leben.</a:t>
            </a:r>
          </a:p>
          <a:p>
            <a:pPr>
              <a:buNone/>
            </a:pPr>
            <a:endParaRPr lang="de-DE" sz="2800" u="sng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Bildung des Konjunktiv II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b="1" dirty="0" smtClean="0"/>
              <a:t>Präsens: </a:t>
            </a:r>
          </a:p>
          <a:p>
            <a:pPr>
              <a:buNone/>
            </a:pPr>
            <a:r>
              <a:rPr lang="de-DE" sz="2800" dirty="0" err="1" smtClean="0">
                <a:solidFill>
                  <a:srgbClr val="FFC000"/>
                </a:solidFill>
              </a:rPr>
              <a:t>Präteritumstamm</a:t>
            </a:r>
            <a:r>
              <a:rPr lang="de-DE" sz="2800" dirty="0" smtClean="0">
                <a:solidFill>
                  <a:srgbClr val="FFC000"/>
                </a:solidFill>
              </a:rPr>
              <a:t> (+ Umlaut) </a:t>
            </a:r>
            <a:r>
              <a:rPr lang="de-DE" sz="2800" dirty="0" smtClean="0"/>
              <a:t>+ </a:t>
            </a:r>
            <a:r>
              <a:rPr lang="de-DE" sz="2800" dirty="0" smtClean="0">
                <a:solidFill>
                  <a:srgbClr val="FF0000"/>
                </a:solidFill>
              </a:rPr>
              <a:t>Konjunktivendung</a:t>
            </a:r>
          </a:p>
          <a:p>
            <a:pPr>
              <a:buNone/>
            </a:pPr>
            <a:endParaRPr lang="de-DE" sz="2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de-DE" sz="2800" u="sng" dirty="0" smtClean="0"/>
              <a:t>Beispiele:</a:t>
            </a:r>
          </a:p>
          <a:p>
            <a:pPr>
              <a:buNone/>
            </a:pPr>
            <a:r>
              <a:rPr lang="de-DE" sz="2800" dirty="0" smtClean="0"/>
              <a:t>gehen </a:t>
            </a:r>
            <a:r>
              <a:rPr lang="de-DE" sz="2800" dirty="0" smtClean="0">
                <a:sym typeface="Wingdings" pitchFamily="2" charset="2"/>
              </a:rPr>
              <a:t> er </a:t>
            </a:r>
            <a:r>
              <a:rPr lang="de-DE" sz="2800" dirty="0" smtClean="0">
                <a:solidFill>
                  <a:srgbClr val="FFC000"/>
                </a:solidFill>
                <a:sym typeface="Wingdings" pitchFamily="2" charset="2"/>
              </a:rPr>
              <a:t>ging</a:t>
            </a:r>
            <a:r>
              <a:rPr lang="de-DE" sz="2800" dirty="0" smtClean="0">
                <a:sym typeface="Wingdings" pitchFamily="2" charset="2"/>
              </a:rPr>
              <a:t> (Präteritum)  er </a:t>
            </a:r>
            <a:r>
              <a:rPr lang="de-DE" sz="2800" dirty="0" smtClean="0">
                <a:solidFill>
                  <a:srgbClr val="FFC000"/>
                </a:solidFill>
                <a:sym typeface="Wingdings" pitchFamily="2" charset="2"/>
              </a:rPr>
              <a:t>ging</a:t>
            </a:r>
            <a:r>
              <a:rPr lang="de-DE" sz="2800" dirty="0" smtClean="0">
                <a:solidFill>
                  <a:srgbClr val="FF0000"/>
                </a:solidFill>
                <a:sym typeface="Wingdings" pitchFamily="2" charset="2"/>
              </a:rPr>
              <a:t>e</a:t>
            </a:r>
          </a:p>
          <a:p>
            <a:pPr>
              <a:buNone/>
            </a:pPr>
            <a:r>
              <a:rPr lang="de-DE" sz="2800" dirty="0" smtClean="0">
                <a:sym typeface="Wingdings" pitchFamily="2" charset="2"/>
              </a:rPr>
              <a:t>kommen er </a:t>
            </a:r>
            <a:r>
              <a:rPr lang="de-DE" sz="2800" dirty="0" smtClean="0">
                <a:solidFill>
                  <a:srgbClr val="FFC000"/>
                </a:solidFill>
                <a:sym typeface="Wingdings" pitchFamily="2" charset="2"/>
              </a:rPr>
              <a:t>kam</a:t>
            </a:r>
            <a:r>
              <a:rPr lang="de-DE" sz="2800" dirty="0" smtClean="0">
                <a:sym typeface="Wingdings" pitchFamily="2" charset="2"/>
              </a:rPr>
              <a:t> (Präteritum) + </a:t>
            </a:r>
            <a:r>
              <a:rPr lang="de-DE" sz="2800" dirty="0" smtClean="0">
                <a:solidFill>
                  <a:srgbClr val="FFC000"/>
                </a:solidFill>
                <a:sym typeface="Wingdings" pitchFamily="2" charset="2"/>
              </a:rPr>
              <a:t>Umlaut ä </a:t>
            </a:r>
            <a:r>
              <a:rPr lang="de-DE" sz="2800" dirty="0" smtClean="0">
                <a:sym typeface="Wingdings" pitchFamily="2" charset="2"/>
              </a:rPr>
              <a:t> er </a:t>
            </a:r>
            <a:r>
              <a:rPr lang="de-DE" sz="2800" dirty="0" smtClean="0">
                <a:solidFill>
                  <a:srgbClr val="FFC000"/>
                </a:solidFill>
                <a:sym typeface="Wingdings" pitchFamily="2" charset="2"/>
              </a:rPr>
              <a:t>käm</a:t>
            </a:r>
            <a:r>
              <a:rPr lang="de-DE" sz="2800" dirty="0" smtClean="0">
                <a:solidFill>
                  <a:srgbClr val="FF0000"/>
                </a:solidFill>
                <a:sym typeface="Wingdings" pitchFamily="2" charset="2"/>
              </a:rPr>
              <a:t>e</a:t>
            </a:r>
          </a:p>
          <a:p>
            <a:pPr>
              <a:buNone/>
            </a:pPr>
            <a:r>
              <a:rPr lang="de-DE" sz="2800" dirty="0" smtClean="0">
                <a:sym typeface="Wingdings" pitchFamily="2" charset="2"/>
              </a:rPr>
              <a:t>kochen  er </a:t>
            </a:r>
            <a:r>
              <a:rPr lang="de-DE" sz="2800" dirty="0" smtClean="0">
                <a:solidFill>
                  <a:srgbClr val="FFC000"/>
                </a:solidFill>
                <a:sym typeface="Wingdings" pitchFamily="2" charset="2"/>
              </a:rPr>
              <a:t>kocht</a:t>
            </a:r>
            <a:r>
              <a:rPr lang="de-DE" sz="2800" dirty="0" smtClean="0">
                <a:sym typeface="Wingdings" pitchFamily="2" charset="2"/>
              </a:rPr>
              <a:t>e</a:t>
            </a:r>
            <a:r>
              <a:rPr lang="de-DE" sz="2800" dirty="0" smtClean="0">
                <a:solidFill>
                  <a:srgbClr val="FFC000"/>
                </a:solidFill>
                <a:sym typeface="Wingdings" pitchFamily="2" charset="2"/>
              </a:rPr>
              <a:t> </a:t>
            </a:r>
            <a:r>
              <a:rPr lang="de-DE" sz="2800" dirty="0" smtClean="0">
                <a:sym typeface="Wingdings" pitchFamily="2" charset="2"/>
              </a:rPr>
              <a:t>(Präteritum)  er </a:t>
            </a:r>
            <a:r>
              <a:rPr lang="de-DE" sz="2800" dirty="0" smtClean="0">
                <a:solidFill>
                  <a:srgbClr val="FFC000"/>
                </a:solidFill>
                <a:sym typeface="Wingdings" pitchFamily="2" charset="2"/>
              </a:rPr>
              <a:t>kocht</a:t>
            </a:r>
            <a:r>
              <a:rPr lang="de-DE" sz="2800" dirty="0" smtClean="0">
                <a:solidFill>
                  <a:srgbClr val="FF0000"/>
                </a:solidFill>
                <a:sym typeface="Wingdings" pitchFamily="2" charset="2"/>
              </a:rPr>
              <a:t>e</a:t>
            </a:r>
            <a:endParaRPr lang="de-DE" sz="28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Bildung des Konjunktiv II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b="1" dirty="0" smtClean="0"/>
              <a:t>Perfekt: </a:t>
            </a:r>
          </a:p>
          <a:p>
            <a:pPr>
              <a:buNone/>
            </a:pPr>
            <a:r>
              <a:rPr lang="de-DE" dirty="0" smtClean="0">
                <a:solidFill>
                  <a:srgbClr val="FF0000"/>
                </a:solidFill>
              </a:rPr>
              <a:t>Konjunktiv II (von sein/haben) </a:t>
            </a:r>
            <a:r>
              <a:rPr lang="de-DE" dirty="0" smtClean="0"/>
              <a:t>+ </a:t>
            </a:r>
            <a:r>
              <a:rPr lang="de-DE" dirty="0" smtClean="0">
                <a:solidFill>
                  <a:srgbClr val="00B0F0"/>
                </a:solidFill>
              </a:rPr>
              <a:t>Partizip Perfekt</a:t>
            </a:r>
          </a:p>
          <a:p>
            <a:pPr>
              <a:buNone/>
            </a:pPr>
            <a:endParaRPr lang="de-DE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de-DE" sz="2800" u="sng" dirty="0" smtClean="0"/>
              <a:t>Beispiele:</a:t>
            </a:r>
          </a:p>
          <a:p>
            <a:pPr>
              <a:buNone/>
            </a:pPr>
            <a:r>
              <a:rPr lang="de-DE" sz="2800" dirty="0" smtClean="0"/>
              <a:t>ich </a:t>
            </a:r>
            <a:r>
              <a:rPr lang="de-DE" sz="2800" dirty="0" smtClean="0">
                <a:solidFill>
                  <a:srgbClr val="FF0000"/>
                </a:solidFill>
              </a:rPr>
              <a:t>wäre </a:t>
            </a:r>
            <a:r>
              <a:rPr lang="de-DE" sz="2800" dirty="0" smtClean="0">
                <a:solidFill>
                  <a:srgbClr val="00B0F0"/>
                </a:solidFill>
              </a:rPr>
              <a:t>gewesen </a:t>
            </a:r>
            <a:r>
              <a:rPr lang="de-DE" sz="2800" dirty="0" smtClean="0"/>
              <a:t> </a:t>
            </a:r>
            <a:r>
              <a:rPr lang="de-DE" sz="2800" dirty="0" smtClean="0">
                <a:sym typeface="Wingdings" pitchFamily="2" charset="2"/>
              </a:rPr>
              <a:t>(Achtung: Verb sein unregelmäßig)</a:t>
            </a:r>
            <a:endParaRPr lang="de-DE" sz="2800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de-DE" sz="2800" dirty="0" smtClean="0"/>
              <a:t>sie </a:t>
            </a:r>
            <a:r>
              <a:rPr lang="de-DE" sz="2800" dirty="0" smtClean="0">
                <a:solidFill>
                  <a:srgbClr val="FF0000"/>
                </a:solidFill>
              </a:rPr>
              <a:t>hätte </a:t>
            </a:r>
            <a:r>
              <a:rPr lang="de-DE" sz="2800" dirty="0" smtClean="0">
                <a:solidFill>
                  <a:srgbClr val="00B0F0"/>
                </a:solidFill>
              </a:rPr>
              <a:t>geglaubt</a:t>
            </a:r>
          </a:p>
          <a:p>
            <a:pPr>
              <a:buNone/>
            </a:pPr>
            <a:endParaRPr lang="de-DE" u="sng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Konjunktiv II von </a:t>
            </a:r>
            <a:r>
              <a:rPr lang="de-DE" b="1" dirty="0" smtClean="0"/>
              <a:t>sein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1524000" y="3357560"/>
          <a:ext cx="6096000" cy="2428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404816"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</a:rPr>
                        <a:t>ich</a:t>
                      </a:r>
                      <a:endParaRPr lang="de-DE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</a:rPr>
                        <a:t>wäre</a:t>
                      </a:r>
                      <a:endParaRPr lang="de-DE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DF4"/>
                    </a:solidFill>
                  </a:tcPr>
                </a:tc>
              </a:tr>
              <a:tr h="404816">
                <a:tc>
                  <a:txBody>
                    <a:bodyPr/>
                    <a:lstStyle/>
                    <a:p>
                      <a:r>
                        <a:rPr lang="de-DE" dirty="0" smtClean="0"/>
                        <a:t>du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wärst</a:t>
                      </a:r>
                      <a:endParaRPr lang="de-DE" b="1" dirty="0"/>
                    </a:p>
                  </a:txBody>
                  <a:tcPr/>
                </a:tc>
              </a:tr>
              <a:tr h="4048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er/sie/ 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wäre</a:t>
                      </a:r>
                      <a:endParaRPr lang="de-DE" b="1" dirty="0"/>
                    </a:p>
                  </a:txBody>
                  <a:tcPr/>
                </a:tc>
              </a:tr>
              <a:tr h="404816">
                <a:tc>
                  <a:txBody>
                    <a:bodyPr/>
                    <a:lstStyle/>
                    <a:p>
                      <a:r>
                        <a:rPr lang="de-DE" dirty="0" smtClean="0"/>
                        <a:t>wir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wären</a:t>
                      </a:r>
                      <a:endParaRPr lang="de-DE" b="1" dirty="0"/>
                    </a:p>
                  </a:txBody>
                  <a:tcPr/>
                </a:tc>
              </a:tr>
              <a:tr h="404816">
                <a:tc>
                  <a:txBody>
                    <a:bodyPr/>
                    <a:lstStyle/>
                    <a:p>
                      <a:r>
                        <a:rPr lang="de-DE" dirty="0" smtClean="0"/>
                        <a:t>ihr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wärt</a:t>
                      </a:r>
                      <a:endParaRPr lang="de-DE" b="1" dirty="0"/>
                    </a:p>
                  </a:txBody>
                  <a:tcPr/>
                </a:tc>
              </a:tr>
              <a:tr h="404816">
                <a:tc>
                  <a:txBody>
                    <a:bodyPr/>
                    <a:lstStyle/>
                    <a:p>
                      <a:r>
                        <a:rPr lang="de-DE" dirty="0" smtClean="0"/>
                        <a:t>sie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wären</a:t>
                      </a:r>
                      <a:endParaRPr lang="de-DE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642910" y="1714488"/>
            <a:ext cx="7286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Achtung: unregelmäßige Bildung</a:t>
            </a:r>
            <a:endParaRPr lang="de-DE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Bildung des Konjunktiv II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b="1" dirty="0" smtClean="0"/>
              <a:t>Futur I: </a:t>
            </a:r>
          </a:p>
          <a:p>
            <a:pPr>
              <a:buNone/>
            </a:pPr>
            <a:r>
              <a:rPr lang="de-DE" dirty="0" smtClean="0">
                <a:solidFill>
                  <a:srgbClr val="FF0000"/>
                </a:solidFill>
              </a:rPr>
              <a:t>Konjunktiv II von werden (= würde)</a:t>
            </a:r>
            <a:r>
              <a:rPr lang="de-DE" dirty="0" smtClean="0"/>
              <a:t>+ </a:t>
            </a:r>
            <a:r>
              <a:rPr lang="de-DE" dirty="0" smtClean="0">
                <a:solidFill>
                  <a:srgbClr val="92D050"/>
                </a:solidFill>
              </a:rPr>
              <a:t>Infinitiv</a:t>
            </a:r>
          </a:p>
          <a:p>
            <a:pPr>
              <a:buNone/>
            </a:pPr>
            <a:endParaRPr lang="de-DE" dirty="0" smtClean="0">
              <a:solidFill>
                <a:srgbClr val="92D050"/>
              </a:solidFill>
            </a:endParaRPr>
          </a:p>
          <a:p>
            <a:pPr>
              <a:buNone/>
            </a:pPr>
            <a:r>
              <a:rPr lang="de-DE" u="sng" dirty="0" smtClean="0"/>
              <a:t>Beispiel:</a:t>
            </a:r>
          </a:p>
          <a:p>
            <a:pPr>
              <a:buNone/>
            </a:pPr>
            <a:r>
              <a:rPr lang="de-DE" dirty="0" smtClean="0"/>
              <a:t>Ich </a:t>
            </a:r>
            <a:r>
              <a:rPr lang="de-DE" dirty="0" smtClean="0">
                <a:solidFill>
                  <a:srgbClr val="FF0000"/>
                </a:solidFill>
              </a:rPr>
              <a:t>würde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92D050"/>
                </a:solidFill>
              </a:rPr>
              <a:t>laufen</a:t>
            </a:r>
          </a:p>
          <a:p>
            <a:pPr>
              <a:buNone/>
            </a:pPr>
            <a:r>
              <a:rPr lang="de-DE" dirty="0" smtClean="0"/>
              <a:t>Sie </a:t>
            </a:r>
            <a:r>
              <a:rPr lang="de-DE" dirty="0" smtClean="0">
                <a:solidFill>
                  <a:srgbClr val="FF0000"/>
                </a:solidFill>
              </a:rPr>
              <a:t>würden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92D050"/>
                </a:solidFill>
              </a:rPr>
              <a:t>schlafen</a:t>
            </a:r>
          </a:p>
          <a:p>
            <a:pPr>
              <a:buNone/>
            </a:pPr>
            <a:endParaRPr lang="de-DE" dirty="0" smtClean="0">
              <a:solidFill>
                <a:srgbClr val="92D050"/>
              </a:solidFill>
            </a:endParaRPr>
          </a:p>
          <a:p>
            <a:pPr>
              <a:buNone/>
            </a:pPr>
            <a:endParaRPr lang="de-DE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b="1" dirty="0" smtClean="0"/>
              <a:t>Ersatzform </a:t>
            </a:r>
            <a:r>
              <a:rPr lang="de-DE" b="1" dirty="0" smtClean="0"/>
              <a:t>des Konjunktiv I 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5720" y="1571612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0"/>
              </a:spcBef>
              <a:buNone/>
            </a:pPr>
            <a:r>
              <a:rPr lang="de-DE" sz="2800" dirty="0" smtClean="0"/>
              <a:t>Bei </a:t>
            </a:r>
            <a:r>
              <a:rPr lang="de-DE" sz="2800" dirty="0" smtClean="0"/>
              <a:t>Übereinstimmung der Konjunktiv I-Form und </a:t>
            </a:r>
            <a:r>
              <a:rPr lang="de-DE" sz="2800" dirty="0" smtClean="0"/>
              <a:t>dem </a:t>
            </a:r>
            <a:r>
              <a:rPr lang="de-DE" sz="2800" dirty="0" smtClean="0"/>
              <a:t>I</a:t>
            </a:r>
            <a:r>
              <a:rPr lang="de-DE" sz="2800" dirty="0" smtClean="0"/>
              <a:t>ndikativ  </a:t>
            </a:r>
          </a:p>
          <a:p>
            <a:pPr>
              <a:spcBef>
                <a:spcPts val="0"/>
              </a:spcBef>
              <a:buNone/>
            </a:pPr>
            <a:r>
              <a:rPr lang="de-DE" sz="2800" dirty="0" smtClean="0"/>
              <a:t>Präsens </a:t>
            </a:r>
            <a:r>
              <a:rPr lang="de-DE" sz="2800" dirty="0" smtClean="0"/>
              <a:t>wird der Konjunktiv I </a:t>
            </a:r>
            <a:r>
              <a:rPr lang="de-DE" sz="2800" dirty="0" smtClean="0"/>
              <a:t>durch </a:t>
            </a:r>
            <a:r>
              <a:rPr lang="de-DE" sz="2800" dirty="0" smtClean="0"/>
              <a:t>den </a:t>
            </a:r>
            <a:r>
              <a:rPr lang="de-DE" sz="2800" dirty="0" smtClean="0"/>
              <a:t>Konjunktiv </a:t>
            </a:r>
            <a:r>
              <a:rPr lang="de-DE" sz="2800" dirty="0" smtClean="0"/>
              <a:t>II ersetzt.</a:t>
            </a:r>
          </a:p>
          <a:p>
            <a:pPr>
              <a:spcBef>
                <a:spcPts val="0"/>
              </a:spcBef>
              <a:buNone/>
            </a:pPr>
            <a:endParaRPr lang="de-DE" sz="2800" dirty="0" smtClean="0"/>
          </a:p>
          <a:p>
            <a:pPr>
              <a:spcBef>
                <a:spcPts val="0"/>
              </a:spcBef>
              <a:buNone/>
            </a:pPr>
            <a:r>
              <a:rPr lang="de-DE" sz="2800" b="1" u="sng" dirty="0" smtClean="0"/>
              <a:t>Beispiel:</a:t>
            </a:r>
          </a:p>
          <a:p>
            <a:pPr>
              <a:spcBef>
                <a:spcPts val="0"/>
              </a:spcBef>
              <a:buNone/>
            </a:pPr>
            <a:r>
              <a:rPr lang="de-DE" sz="2800" dirty="0" smtClean="0">
                <a:sym typeface="Wingdings" pitchFamily="2" charset="2"/>
              </a:rPr>
              <a:t>Peter sagt: „Sie </a:t>
            </a:r>
            <a:r>
              <a:rPr lang="de-DE" sz="2800" u="sng" dirty="0" smtClean="0">
                <a:sym typeface="Wingdings" pitchFamily="2" charset="2"/>
              </a:rPr>
              <a:t>kochen</a:t>
            </a:r>
            <a:r>
              <a:rPr lang="de-DE" sz="2800" dirty="0" smtClean="0">
                <a:sym typeface="Wingdings" pitchFamily="2" charset="2"/>
              </a:rPr>
              <a:t> ihr Essen selber.“ </a:t>
            </a:r>
          </a:p>
          <a:p>
            <a:pPr>
              <a:spcBef>
                <a:spcPts val="0"/>
              </a:spcBef>
              <a:buNone/>
            </a:pPr>
            <a:r>
              <a:rPr lang="de-DE" sz="2800" dirty="0" smtClean="0">
                <a:sym typeface="Wingdings" pitchFamily="2" charset="2"/>
              </a:rPr>
              <a:t>(direkte Rede im</a:t>
            </a:r>
            <a:r>
              <a:rPr lang="de-DE" sz="2800" dirty="0" smtClean="0">
                <a:sym typeface="Wingdings" pitchFamily="2" charset="2"/>
              </a:rPr>
              <a:t> </a:t>
            </a:r>
            <a:r>
              <a:rPr lang="de-DE" sz="2800" dirty="0" smtClean="0">
                <a:sym typeface="Wingdings" pitchFamily="2" charset="2"/>
              </a:rPr>
              <a:t>Indikativ </a:t>
            </a:r>
            <a:r>
              <a:rPr lang="de-DE" sz="2800" dirty="0" smtClean="0">
                <a:sym typeface="Wingdings" pitchFamily="2" charset="2"/>
              </a:rPr>
              <a:t>Präsens) </a:t>
            </a:r>
            <a:r>
              <a:rPr lang="de-DE" sz="2800" dirty="0" smtClean="0">
                <a:sym typeface="Wingdings" pitchFamily="2" charset="2"/>
              </a:rPr>
              <a:t> </a:t>
            </a:r>
          </a:p>
          <a:p>
            <a:pPr>
              <a:spcBef>
                <a:spcPts val="0"/>
              </a:spcBef>
              <a:buNone/>
            </a:pPr>
            <a:endParaRPr lang="de-DE" sz="2800" dirty="0" smtClean="0">
              <a:sym typeface="Wingdings" pitchFamily="2" charset="2"/>
            </a:endParaRPr>
          </a:p>
          <a:p>
            <a:pPr>
              <a:spcBef>
                <a:spcPts val="0"/>
              </a:spcBef>
              <a:buNone/>
            </a:pPr>
            <a:r>
              <a:rPr lang="de-DE" sz="2800" dirty="0" smtClean="0">
                <a:sym typeface="Wingdings" pitchFamily="2" charset="2"/>
              </a:rPr>
              <a:t>Konjunktiv I: </a:t>
            </a:r>
            <a:r>
              <a:rPr lang="de-DE" sz="2800" dirty="0" smtClean="0">
                <a:sym typeface="Wingdings" pitchFamily="2" charset="2"/>
              </a:rPr>
              <a:t>sie </a:t>
            </a:r>
            <a:r>
              <a:rPr lang="de-DE" sz="2800" dirty="0" smtClean="0">
                <a:solidFill>
                  <a:srgbClr val="FFC000"/>
                </a:solidFill>
                <a:sym typeface="Wingdings" pitchFamily="2" charset="2"/>
              </a:rPr>
              <a:t>koch</a:t>
            </a:r>
            <a:r>
              <a:rPr lang="de-DE" sz="2800" dirty="0" smtClean="0">
                <a:solidFill>
                  <a:srgbClr val="FF0000"/>
                </a:solidFill>
                <a:sym typeface="Wingdings" pitchFamily="2" charset="2"/>
              </a:rPr>
              <a:t>en </a:t>
            </a:r>
            <a:r>
              <a:rPr lang="de-DE" sz="2800" dirty="0" smtClean="0">
                <a:sym typeface="Wingdings" pitchFamily="2" charset="2"/>
              </a:rPr>
              <a:t>(</a:t>
            </a:r>
            <a:r>
              <a:rPr lang="de-DE" sz="2800" dirty="0" smtClean="0">
                <a:solidFill>
                  <a:srgbClr val="FFC000"/>
                </a:solidFill>
              </a:rPr>
              <a:t>Präsensstamm</a:t>
            </a:r>
            <a:r>
              <a:rPr lang="de-DE" sz="2800" dirty="0" smtClean="0"/>
              <a:t> + </a:t>
            </a:r>
            <a:r>
              <a:rPr lang="de-DE" sz="2800" dirty="0" smtClean="0">
                <a:solidFill>
                  <a:srgbClr val="FF0000"/>
                </a:solidFill>
              </a:rPr>
              <a:t>Konjunktivendung</a:t>
            </a:r>
            <a:r>
              <a:rPr lang="de-DE" sz="2800" dirty="0" smtClean="0"/>
              <a:t>)</a:t>
            </a:r>
          </a:p>
          <a:p>
            <a:pPr>
              <a:spcBef>
                <a:spcPts val="0"/>
              </a:spcBef>
              <a:buNone/>
            </a:pPr>
            <a:endParaRPr lang="de-DE" sz="2800" dirty="0" smtClean="0"/>
          </a:p>
          <a:p>
            <a:pPr>
              <a:spcBef>
                <a:spcPts val="0"/>
              </a:spcBef>
              <a:buNone/>
            </a:pPr>
            <a:r>
              <a:rPr lang="de-DE" sz="2800" dirty="0" smtClean="0">
                <a:sym typeface="Wingdings" pitchFamily="2" charset="2"/>
              </a:rPr>
              <a:t></a:t>
            </a:r>
            <a:r>
              <a:rPr lang="de-DE" sz="2800" dirty="0" smtClean="0"/>
              <a:t>Da diese Form mit dem </a:t>
            </a:r>
            <a:r>
              <a:rPr lang="de-DE" sz="2800" dirty="0" err="1" smtClean="0"/>
              <a:t>Indikatv</a:t>
            </a:r>
            <a:r>
              <a:rPr lang="de-DE" sz="2800" dirty="0" smtClean="0"/>
              <a:t>-Präsens identisch ist, wird sie durch den </a:t>
            </a:r>
            <a:r>
              <a:rPr lang="de-DE" sz="2800" dirty="0" smtClean="0">
                <a:solidFill>
                  <a:srgbClr val="FF0000"/>
                </a:solidFill>
              </a:rPr>
              <a:t>Konjunktiv II </a:t>
            </a:r>
            <a:r>
              <a:rPr lang="de-DE" sz="2800" dirty="0" smtClean="0"/>
              <a:t>(</a:t>
            </a:r>
            <a:r>
              <a:rPr lang="de-DE" sz="2800" dirty="0" smtClean="0">
                <a:sym typeface="Wingdings" pitchFamily="2" charset="2"/>
              </a:rPr>
              <a:t>sie </a:t>
            </a:r>
            <a:r>
              <a:rPr lang="de-DE" sz="2800" dirty="0" smtClean="0">
                <a:solidFill>
                  <a:srgbClr val="FF0000"/>
                </a:solidFill>
                <a:sym typeface="Wingdings" pitchFamily="2" charset="2"/>
              </a:rPr>
              <a:t>kocht</a:t>
            </a:r>
            <a:r>
              <a:rPr lang="de-DE" sz="2800" dirty="0" smtClean="0">
                <a:solidFill>
                  <a:srgbClr val="FFC000"/>
                </a:solidFill>
                <a:sym typeface="Wingdings" pitchFamily="2" charset="2"/>
              </a:rPr>
              <a:t>en</a:t>
            </a:r>
            <a:r>
              <a:rPr lang="de-DE" sz="2800" dirty="0" smtClean="0">
                <a:sym typeface="Wingdings" pitchFamily="2" charset="2"/>
              </a:rPr>
              <a:t>)</a:t>
            </a:r>
            <a:r>
              <a:rPr lang="de-DE" sz="2800" dirty="0" smtClean="0">
                <a:solidFill>
                  <a:srgbClr val="FFC000"/>
                </a:solidFill>
                <a:sym typeface="Wingdings" pitchFamily="2" charset="2"/>
              </a:rPr>
              <a:t> </a:t>
            </a:r>
            <a:r>
              <a:rPr lang="de-DE" sz="2800" dirty="0" smtClean="0"/>
              <a:t>ersetzt.</a:t>
            </a:r>
            <a:endParaRPr lang="de-DE" sz="2800" dirty="0" smtClean="0"/>
          </a:p>
          <a:p>
            <a:pPr>
              <a:spcBef>
                <a:spcPts val="0"/>
              </a:spcBef>
              <a:buNone/>
            </a:pPr>
            <a:endParaRPr lang="de-DE" sz="2800" dirty="0" smtClean="0">
              <a:sym typeface="Wingdings" pitchFamily="2" charset="2"/>
            </a:endParaRPr>
          </a:p>
          <a:p>
            <a:pPr>
              <a:spcBef>
                <a:spcPts val="0"/>
              </a:spcBef>
              <a:buNone/>
            </a:pPr>
            <a:r>
              <a:rPr lang="de-DE" sz="2800" dirty="0" smtClean="0">
                <a:sym typeface="Wingdings" pitchFamily="2" charset="2"/>
              </a:rPr>
              <a:t>Peter sagt, sie </a:t>
            </a:r>
            <a:r>
              <a:rPr lang="de-DE" sz="2800" dirty="0" smtClean="0">
                <a:solidFill>
                  <a:srgbClr val="FF0000"/>
                </a:solidFill>
                <a:sym typeface="Wingdings" pitchFamily="2" charset="2"/>
              </a:rPr>
              <a:t>kocht</a:t>
            </a:r>
            <a:r>
              <a:rPr lang="de-DE" sz="2800" dirty="0" smtClean="0">
                <a:solidFill>
                  <a:srgbClr val="FFC000"/>
                </a:solidFill>
                <a:sym typeface="Wingdings" pitchFamily="2" charset="2"/>
              </a:rPr>
              <a:t>en </a:t>
            </a:r>
            <a:r>
              <a:rPr lang="de-DE" sz="2800" dirty="0" smtClean="0">
                <a:sym typeface="Wingdings" pitchFamily="2" charset="2"/>
              </a:rPr>
              <a:t>ihr </a:t>
            </a:r>
            <a:r>
              <a:rPr lang="de-DE" sz="2800" dirty="0" smtClean="0">
                <a:sym typeface="Wingdings" pitchFamily="2" charset="2"/>
              </a:rPr>
              <a:t>Essen </a:t>
            </a:r>
            <a:r>
              <a:rPr lang="de-DE" sz="2800" dirty="0" smtClean="0">
                <a:sym typeface="Wingdings" pitchFamily="2" charset="2"/>
              </a:rPr>
              <a:t>selber.</a:t>
            </a:r>
            <a:endParaRPr lang="de-DE" sz="2800" dirty="0" smtClean="0">
              <a:sym typeface="Wingdings" pitchFamily="2" charset="2"/>
            </a:endParaRPr>
          </a:p>
          <a:p>
            <a:pPr>
              <a:spcBef>
                <a:spcPts val="0"/>
              </a:spcBef>
              <a:buNone/>
            </a:pPr>
            <a:endParaRPr lang="de-DE" sz="2800" dirty="0" smtClean="0">
              <a:sym typeface="Wingdings" pitchFamily="2" charset="2"/>
            </a:endParaRPr>
          </a:p>
          <a:p>
            <a:pPr>
              <a:spcBef>
                <a:spcPts val="0"/>
              </a:spcBef>
              <a:buNone/>
            </a:pPr>
            <a:endParaRPr lang="de-DE" sz="2800" dirty="0" smtClean="0"/>
          </a:p>
          <a:p>
            <a:pPr>
              <a:spcBef>
                <a:spcPts val="0"/>
              </a:spcBef>
              <a:buNone/>
            </a:pPr>
            <a:endParaRPr lang="de-DE" sz="2400" dirty="0" smtClean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de-DE" sz="2800" dirty="0" smtClean="0"/>
          </a:p>
          <a:p>
            <a:pPr>
              <a:spcBef>
                <a:spcPts val="0"/>
              </a:spcBef>
              <a:buNone/>
            </a:pPr>
            <a:endParaRPr lang="de-DE" sz="2800" dirty="0" smtClean="0"/>
          </a:p>
          <a:p>
            <a:pPr>
              <a:spcBef>
                <a:spcPts val="0"/>
              </a:spcBef>
              <a:buNone/>
            </a:pPr>
            <a:endParaRPr lang="de-DE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/>
              <a:t>Ersatzformen des Konjunktiv I und II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Clr>
                <a:schemeClr val="tx1"/>
              </a:buClr>
              <a:buSzPct val="150000"/>
            </a:pPr>
            <a:r>
              <a:rPr lang="de-DE" dirty="0" smtClean="0"/>
              <a:t>Wo sich Formen des Konjunktiv I von denen des Indikativs unterscheiden, sind sie vorzuziehen.</a:t>
            </a:r>
          </a:p>
          <a:p>
            <a:pPr marL="609600" indent="-609600">
              <a:buClr>
                <a:schemeClr val="tx1"/>
              </a:buClr>
              <a:buSzPct val="150000"/>
            </a:pPr>
            <a:r>
              <a:rPr lang="de-DE" dirty="0" smtClean="0"/>
              <a:t>Der Konjunktiv II ist dann zu wählen, wenn eindeutige Formen des Konjunktiv I fehlen</a:t>
            </a:r>
          </a:p>
          <a:p>
            <a:pPr marL="609600" indent="-609600">
              <a:buClr>
                <a:schemeClr val="tx1"/>
              </a:buClr>
              <a:buSzPct val="150000"/>
            </a:pPr>
            <a:r>
              <a:rPr lang="de-DE" dirty="0" smtClean="0"/>
              <a:t>Die würde- Formen des Konjunktiv II stehen, wo </a:t>
            </a:r>
            <a:r>
              <a:rPr lang="de-DE" dirty="0" smtClean="0"/>
              <a:t>die einfachen </a:t>
            </a:r>
            <a:r>
              <a:rPr lang="de-DE" dirty="0" smtClean="0"/>
              <a:t>Formen ungebräuchlich sind oder missverstanden werden können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92D050"/>
                </a:solidFill>
              </a:rPr>
              <a:t>Indikativ</a:t>
            </a:r>
            <a:r>
              <a:rPr lang="de-DE" b="1" dirty="0" smtClean="0"/>
              <a:t> - </a:t>
            </a:r>
            <a:r>
              <a:rPr lang="de-DE" b="1" dirty="0" smtClean="0">
                <a:solidFill>
                  <a:srgbClr val="FF0000"/>
                </a:solidFill>
              </a:rPr>
              <a:t>Konjunktiv</a:t>
            </a:r>
            <a:endParaRPr lang="de-DE" b="1" dirty="0">
              <a:solidFill>
                <a:srgbClr val="92D05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e-DE" b="1" dirty="0" smtClean="0">
                <a:solidFill>
                  <a:srgbClr val="92D050"/>
                </a:solidFill>
              </a:rPr>
              <a:t>Indikativ: </a:t>
            </a:r>
            <a:r>
              <a:rPr lang="de-DE" dirty="0" smtClean="0">
                <a:solidFill>
                  <a:srgbClr val="92D050"/>
                </a:solidFill>
              </a:rPr>
              <a:t>„Wirklichkeitsform“</a:t>
            </a:r>
          </a:p>
          <a:p>
            <a:pPr>
              <a:buNone/>
            </a:pPr>
            <a:endParaRPr lang="de-DE" sz="1200" dirty="0">
              <a:solidFill>
                <a:srgbClr val="92D050"/>
              </a:solidFill>
            </a:endParaRPr>
          </a:p>
          <a:p>
            <a:pPr>
              <a:buNone/>
            </a:pPr>
            <a:r>
              <a:rPr lang="de-DE" sz="2800" u="sng" dirty="0" smtClean="0">
                <a:solidFill>
                  <a:srgbClr val="92D050"/>
                </a:solidFill>
              </a:rPr>
              <a:t>Beispiel: </a:t>
            </a:r>
          </a:p>
          <a:p>
            <a:pPr>
              <a:spcBef>
                <a:spcPts val="0"/>
              </a:spcBef>
              <a:buNone/>
            </a:pPr>
            <a:r>
              <a:rPr lang="de-DE" sz="2800" dirty="0" smtClean="0">
                <a:solidFill>
                  <a:srgbClr val="92D050"/>
                </a:solidFill>
              </a:rPr>
              <a:t>Peter </a:t>
            </a:r>
            <a:r>
              <a:rPr lang="de-DE" sz="2800" b="1" u="sng" dirty="0" smtClean="0">
                <a:solidFill>
                  <a:srgbClr val="92D050"/>
                </a:solidFill>
              </a:rPr>
              <a:t>hat</a:t>
            </a:r>
            <a:r>
              <a:rPr lang="de-DE" sz="2800" dirty="0" smtClean="0">
                <a:solidFill>
                  <a:srgbClr val="92D050"/>
                </a:solidFill>
              </a:rPr>
              <a:t> gestern Abend zwanzig neue Vokabeln </a:t>
            </a:r>
          </a:p>
          <a:p>
            <a:pPr>
              <a:spcBef>
                <a:spcPts val="0"/>
              </a:spcBef>
              <a:buNone/>
            </a:pPr>
            <a:r>
              <a:rPr lang="de-DE" sz="2800" b="1" u="sng" dirty="0" smtClean="0">
                <a:solidFill>
                  <a:srgbClr val="92D050"/>
                </a:solidFill>
              </a:rPr>
              <a:t>gelernt</a:t>
            </a:r>
            <a:r>
              <a:rPr lang="de-DE" sz="2800" dirty="0" smtClean="0">
                <a:solidFill>
                  <a:srgbClr val="92D050"/>
                </a:solidFill>
              </a:rPr>
              <a:t>.</a:t>
            </a:r>
          </a:p>
          <a:p>
            <a:pPr>
              <a:spcBef>
                <a:spcPts val="0"/>
              </a:spcBef>
              <a:buNone/>
            </a:pPr>
            <a:endParaRPr lang="de-DE" sz="2800" dirty="0" smtClean="0">
              <a:sym typeface="Wingdings" pitchFamily="2" charset="2"/>
            </a:endParaRPr>
          </a:p>
          <a:p>
            <a:pPr>
              <a:spcBef>
                <a:spcPts val="0"/>
              </a:spcBef>
              <a:buNone/>
            </a:pPr>
            <a:r>
              <a:rPr lang="de-DE" sz="2800" dirty="0" smtClean="0">
                <a:sym typeface="Wingdings" pitchFamily="2" charset="2"/>
              </a:rPr>
              <a:t></a:t>
            </a:r>
            <a:r>
              <a:rPr lang="de-DE" sz="2800" dirty="0" smtClean="0"/>
              <a:t>Peter hat wirklich zwanzig neue Vokabeln gelernt.</a:t>
            </a:r>
          </a:p>
          <a:p>
            <a:pPr>
              <a:spcBef>
                <a:spcPts val="0"/>
              </a:spcBef>
              <a:buNone/>
            </a:pPr>
            <a:endParaRPr lang="de-DE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/>
              <a:t>Ersatzformen des Konjunktiv I und II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de-DE" sz="3000" b="1" u="sng" dirty="0" smtClean="0"/>
              <a:t>Beispiel:</a:t>
            </a:r>
            <a:endParaRPr lang="de-DE" sz="3000" i="1" dirty="0" smtClean="0"/>
          </a:p>
          <a:p>
            <a:pPr>
              <a:buNone/>
            </a:pPr>
            <a:r>
              <a:rPr lang="de-DE" sz="3000" i="1" dirty="0" smtClean="0"/>
              <a:t>Tom </a:t>
            </a:r>
            <a:r>
              <a:rPr lang="de-DE" sz="3000" i="1" dirty="0" smtClean="0"/>
              <a:t>berichtet: „Wir gehen in die Schule.“</a:t>
            </a:r>
            <a:r>
              <a:rPr lang="de-DE" sz="3000" dirty="0" smtClean="0"/>
              <a:t> </a:t>
            </a:r>
            <a:r>
              <a:rPr lang="de-DE" sz="3000" dirty="0" smtClean="0"/>
              <a:t>(direkte </a:t>
            </a:r>
            <a:r>
              <a:rPr lang="de-DE" sz="3000" dirty="0" smtClean="0"/>
              <a:t>Rede</a:t>
            </a:r>
            <a:r>
              <a:rPr lang="de-DE" sz="3000" dirty="0" smtClean="0"/>
              <a:t>)</a:t>
            </a:r>
          </a:p>
          <a:p>
            <a:pPr>
              <a:buFont typeface="Wingdings"/>
              <a:buChar char="à"/>
            </a:pPr>
            <a:r>
              <a:rPr lang="de-DE" sz="3000" dirty="0" smtClean="0">
                <a:sym typeface="Wingdings" pitchFamily="2" charset="2"/>
              </a:rPr>
              <a:t>Wird zu</a:t>
            </a:r>
          </a:p>
          <a:p>
            <a:pPr>
              <a:buNone/>
            </a:pPr>
            <a:r>
              <a:rPr lang="de-DE" sz="3000" i="1" dirty="0" smtClean="0"/>
              <a:t>Tom </a:t>
            </a:r>
            <a:r>
              <a:rPr lang="de-DE" sz="3000" i="1" dirty="0" smtClean="0"/>
              <a:t>berichtet, dass sie in die Schule </a:t>
            </a:r>
            <a:r>
              <a:rPr lang="de-DE" sz="3000" b="1" i="1" dirty="0" smtClean="0"/>
              <a:t>gehen würden</a:t>
            </a:r>
            <a:r>
              <a:rPr lang="de-DE" sz="3000" i="1" dirty="0" smtClean="0"/>
              <a:t>.</a:t>
            </a:r>
            <a:r>
              <a:rPr lang="de-DE" sz="3000" i="1" dirty="0" smtClean="0"/>
              <a:t> </a:t>
            </a:r>
            <a:endParaRPr lang="de-DE" sz="3000" i="1" dirty="0" smtClean="0"/>
          </a:p>
          <a:p>
            <a:pPr>
              <a:buNone/>
            </a:pPr>
            <a:r>
              <a:rPr lang="de-DE" sz="3000" dirty="0" smtClean="0"/>
              <a:t>(indirekte Rede) </a:t>
            </a:r>
          </a:p>
          <a:p>
            <a:pPr>
              <a:buNone/>
            </a:pPr>
            <a:endParaRPr lang="de-DE" sz="3000" dirty="0" smtClean="0"/>
          </a:p>
          <a:p>
            <a:pPr>
              <a:buNone/>
            </a:pPr>
            <a:r>
              <a:rPr lang="de-DE" sz="3000" dirty="0" smtClean="0"/>
              <a:t>Da der Konjunktiv I (sie gehen) mit der Indikativform </a:t>
            </a:r>
          </a:p>
          <a:p>
            <a:pPr>
              <a:buNone/>
            </a:pPr>
            <a:r>
              <a:rPr lang="de-DE" sz="3000" dirty="0" smtClean="0"/>
              <a:t>identisch ist </a:t>
            </a:r>
            <a:r>
              <a:rPr lang="de-DE" sz="3000" dirty="0" smtClean="0">
                <a:sym typeface="Wingdings" pitchFamily="2" charset="2"/>
              </a:rPr>
              <a:t></a:t>
            </a:r>
            <a:r>
              <a:rPr lang="de-DE" sz="3000" dirty="0" smtClean="0"/>
              <a:t> </a:t>
            </a:r>
            <a:r>
              <a:rPr lang="de-DE" sz="3000" dirty="0" smtClean="0"/>
              <a:t>versucht man die </a:t>
            </a:r>
            <a:r>
              <a:rPr lang="de-DE" sz="3000" dirty="0" smtClean="0"/>
              <a:t>Konjunktiv-II-Form </a:t>
            </a:r>
          </a:p>
          <a:p>
            <a:pPr>
              <a:buNone/>
            </a:pPr>
            <a:r>
              <a:rPr lang="de-DE" sz="3000" dirty="0" smtClean="0"/>
              <a:t>(</a:t>
            </a:r>
            <a:r>
              <a:rPr lang="de-DE" sz="3000" dirty="0" smtClean="0"/>
              <a:t>sie </a:t>
            </a:r>
            <a:r>
              <a:rPr lang="de-DE" sz="3000" dirty="0" smtClean="0"/>
              <a:t>gingen) </a:t>
            </a:r>
            <a:r>
              <a:rPr lang="de-DE" sz="3000" dirty="0" smtClean="0">
                <a:sym typeface="Wingdings" pitchFamily="2" charset="2"/>
              </a:rPr>
              <a:t></a:t>
            </a:r>
            <a:r>
              <a:rPr lang="de-DE" sz="3000" dirty="0" smtClean="0"/>
              <a:t> </a:t>
            </a:r>
            <a:r>
              <a:rPr lang="de-DE" sz="3000" dirty="0" smtClean="0"/>
              <a:t>auch diese entspricht dem </a:t>
            </a:r>
            <a:r>
              <a:rPr lang="de-DE" sz="3000" dirty="0" smtClean="0"/>
              <a:t>Indikativ </a:t>
            </a:r>
            <a:r>
              <a:rPr lang="de-DE" sz="3000" dirty="0" smtClean="0">
                <a:sym typeface="Wingdings" pitchFamily="2" charset="2"/>
              </a:rPr>
              <a:t></a:t>
            </a:r>
            <a:r>
              <a:rPr lang="de-DE" sz="3000" dirty="0" smtClean="0"/>
              <a:t> </a:t>
            </a:r>
          </a:p>
          <a:p>
            <a:pPr>
              <a:buNone/>
            </a:pPr>
            <a:r>
              <a:rPr lang="de-DE" sz="3000" dirty="0" smtClean="0"/>
              <a:t>also </a:t>
            </a:r>
            <a:r>
              <a:rPr lang="de-DE" sz="3000" dirty="0" smtClean="0"/>
              <a:t>kann man die Ersatzform mit 'würde' </a:t>
            </a:r>
            <a:r>
              <a:rPr lang="de-DE" sz="3000" dirty="0" smtClean="0"/>
              <a:t>wählen</a:t>
            </a:r>
            <a:endParaRPr lang="de-DE" sz="3000" dirty="0" smtClean="0"/>
          </a:p>
          <a:p>
            <a:endParaRPr lang="de-DE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Quellen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e-DE" sz="2400" u="sng" dirty="0" smtClean="0">
                <a:hlinkClick r:id="rId2"/>
              </a:rPr>
              <a:t>www.deutschonline.de/Deutsch/Grammatik/Konjunktiv.htm</a:t>
            </a:r>
            <a:endParaRPr lang="de-DE" sz="2400" u="sng" dirty="0" smtClean="0"/>
          </a:p>
          <a:p>
            <a:pPr>
              <a:buNone/>
            </a:pPr>
            <a:endParaRPr lang="de-DE" sz="2400" u="sng" dirty="0" smtClean="0"/>
          </a:p>
          <a:p>
            <a:pPr>
              <a:buNone/>
            </a:pPr>
            <a:r>
              <a:rPr lang="de-DE" sz="2400" u="sng" dirty="0" smtClean="0">
                <a:hlinkClick r:id="rId3"/>
              </a:rPr>
              <a:t>http://</a:t>
            </a:r>
            <a:r>
              <a:rPr lang="de-DE" sz="2400" u="sng" dirty="0" smtClean="0">
                <a:hlinkClick r:id="rId3"/>
              </a:rPr>
              <a:t>de.wikipedia.org/wiki/Konjunktiv</a:t>
            </a:r>
            <a:endParaRPr lang="de-DE" sz="2400" u="sng" dirty="0" smtClean="0"/>
          </a:p>
          <a:p>
            <a:pPr>
              <a:buNone/>
            </a:pPr>
            <a:endParaRPr lang="de-DE" sz="2400" u="sng" dirty="0" smtClean="0"/>
          </a:p>
          <a:p>
            <a:pPr>
              <a:buNone/>
            </a:pPr>
            <a:r>
              <a:rPr lang="de-DE" sz="2400" u="sng" dirty="0" smtClean="0">
                <a:solidFill>
                  <a:srgbClr val="4833E1"/>
                </a:solidFill>
              </a:rPr>
              <a:t>portal.uni-freiburg.de/</a:t>
            </a:r>
            <a:r>
              <a:rPr lang="de-DE" sz="2400" u="sng" dirty="0" err="1" smtClean="0">
                <a:solidFill>
                  <a:srgbClr val="4833E1"/>
                </a:solidFill>
              </a:rPr>
              <a:t>sdd</a:t>
            </a:r>
            <a:r>
              <a:rPr lang="de-DE" sz="2400" u="sng" dirty="0" smtClean="0">
                <a:solidFill>
                  <a:srgbClr val="4833E1"/>
                </a:solidFill>
              </a:rPr>
              <a:t>/</a:t>
            </a:r>
            <a:r>
              <a:rPr lang="de-DE" sz="2400" u="sng" dirty="0" err="1" smtClean="0">
                <a:solidFill>
                  <a:srgbClr val="4833E1"/>
                </a:solidFill>
              </a:rPr>
              <a:t>personen</a:t>
            </a:r>
            <a:r>
              <a:rPr lang="de-DE" sz="2400" u="sng" dirty="0" smtClean="0">
                <a:solidFill>
                  <a:srgbClr val="4833E1"/>
                </a:solidFill>
              </a:rPr>
              <a:t>/</a:t>
            </a:r>
            <a:r>
              <a:rPr lang="de-DE" sz="2400" u="sng" dirty="0" err="1" smtClean="0">
                <a:solidFill>
                  <a:srgbClr val="4833E1"/>
                </a:solidFill>
              </a:rPr>
              <a:t>lehrbeauftragte</a:t>
            </a:r>
            <a:r>
              <a:rPr lang="de-DE" sz="2400" u="sng" dirty="0" smtClean="0">
                <a:solidFill>
                  <a:srgbClr val="4833E1"/>
                </a:solidFill>
              </a:rPr>
              <a:t>/</a:t>
            </a:r>
            <a:r>
              <a:rPr lang="de-DE" sz="2400" u="sng" dirty="0" err="1" smtClean="0">
                <a:solidFill>
                  <a:srgbClr val="4833E1"/>
                </a:solidFill>
              </a:rPr>
              <a:t>mdraeger</a:t>
            </a:r>
            <a:r>
              <a:rPr lang="de-DE" sz="2400" u="sng" dirty="0" smtClean="0">
                <a:solidFill>
                  <a:srgbClr val="4833E1"/>
                </a:solidFill>
              </a:rPr>
              <a:t>/</a:t>
            </a:r>
            <a:r>
              <a:rPr lang="de-DE" sz="2400" u="sng" dirty="0" smtClean="0">
                <a:solidFill>
                  <a:srgbClr val="4833E1"/>
                </a:solidFill>
              </a:rPr>
              <a:t> </a:t>
            </a:r>
            <a:endParaRPr lang="de-DE" sz="2400" u="sng" dirty="0" smtClean="0">
              <a:solidFill>
                <a:srgbClr val="4833E1"/>
              </a:solidFill>
            </a:endParaRPr>
          </a:p>
          <a:p>
            <a:pPr>
              <a:buNone/>
            </a:pPr>
            <a:r>
              <a:rPr lang="de-DE" sz="2400" u="sng" dirty="0" smtClean="0">
                <a:solidFill>
                  <a:srgbClr val="4833E1"/>
                </a:solidFill>
              </a:rPr>
              <a:t>seminarunterlagen/konjunktiv-2.ppt</a:t>
            </a:r>
          </a:p>
          <a:p>
            <a:endParaRPr lang="de-DE" sz="2400" u="sng" dirty="0" smtClean="0">
              <a:solidFill>
                <a:srgbClr val="4833E1"/>
              </a:solidFill>
            </a:endParaRPr>
          </a:p>
          <a:p>
            <a:endParaRPr lang="de-DE" sz="2400" dirty="0" smtClean="0"/>
          </a:p>
          <a:p>
            <a:endParaRPr lang="de-DE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92D050"/>
                </a:solidFill>
              </a:rPr>
              <a:t>Indikativ</a:t>
            </a:r>
            <a:r>
              <a:rPr lang="de-DE" b="1" dirty="0" smtClean="0"/>
              <a:t> - </a:t>
            </a:r>
            <a:r>
              <a:rPr lang="de-DE" b="1" dirty="0" smtClean="0">
                <a:solidFill>
                  <a:srgbClr val="FF0000"/>
                </a:solidFill>
              </a:rPr>
              <a:t>Konjunktiv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de-DE" b="1" dirty="0" smtClean="0">
                <a:solidFill>
                  <a:srgbClr val="FF0000"/>
                </a:solidFill>
              </a:rPr>
              <a:t>Konjunktiv: </a:t>
            </a:r>
            <a:r>
              <a:rPr lang="de-DE" dirty="0" smtClean="0">
                <a:solidFill>
                  <a:srgbClr val="FF0000"/>
                </a:solidFill>
              </a:rPr>
              <a:t>„Möglichkeitsform“</a:t>
            </a:r>
          </a:p>
          <a:p>
            <a:pPr>
              <a:spcBef>
                <a:spcPts val="0"/>
              </a:spcBef>
              <a:buNone/>
            </a:pPr>
            <a:endParaRPr lang="de-DE" sz="1400" dirty="0" smtClean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de-DE" sz="2800" u="sng" dirty="0" smtClean="0">
                <a:solidFill>
                  <a:srgbClr val="FF0000"/>
                </a:solidFill>
              </a:rPr>
              <a:t>Beispiel:</a:t>
            </a:r>
          </a:p>
          <a:p>
            <a:pPr>
              <a:spcBef>
                <a:spcPts val="0"/>
              </a:spcBef>
              <a:buNone/>
            </a:pPr>
            <a:r>
              <a:rPr lang="de-DE" sz="2800" dirty="0" smtClean="0">
                <a:solidFill>
                  <a:srgbClr val="FF0000"/>
                </a:solidFill>
              </a:rPr>
              <a:t>Susanne behauptet, sie </a:t>
            </a:r>
            <a:r>
              <a:rPr lang="de-DE" sz="2800" b="1" u="sng" dirty="0" smtClean="0">
                <a:solidFill>
                  <a:srgbClr val="FF0000"/>
                </a:solidFill>
              </a:rPr>
              <a:t>habe</a:t>
            </a:r>
            <a:r>
              <a:rPr lang="de-DE" sz="2800" dirty="0" smtClean="0">
                <a:solidFill>
                  <a:srgbClr val="FF0000"/>
                </a:solidFill>
              </a:rPr>
              <a:t> gestern Abend dreißig </a:t>
            </a:r>
          </a:p>
          <a:p>
            <a:pPr>
              <a:spcBef>
                <a:spcPts val="0"/>
              </a:spcBef>
              <a:buNone/>
            </a:pPr>
            <a:r>
              <a:rPr lang="de-DE" sz="2800" dirty="0" smtClean="0">
                <a:solidFill>
                  <a:srgbClr val="FF0000"/>
                </a:solidFill>
              </a:rPr>
              <a:t>neue Vokabeln </a:t>
            </a:r>
            <a:r>
              <a:rPr lang="de-DE" sz="2800" b="1" u="sng" dirty="0" smtClean="0">
                <a:solidFill>
                  <a:srgbClr val="FF0000"/>
                </a:solidFill>
              </a:rPr>
              <a:t>gelernt</a:t>
            </a:r>
            <a:r>
              <a:rPr lang="de-DE" sz="2800" dirty="0" smtClean="0">
                <a:solidFill>
                  <a:srgbClr val="FF0000"/>
                </a:solidFill>
              </a:rPr>
              <a:t>.</a:t>
            </a:r>
          </a:p>
          <a:p>
            <a:pPr>
              <a:spcBef>
                <a:spcPts val="0"/>
              </a:spcBef>
              <a:buNone/>
            </a:pPr>
            <a:endParaRPr lang="de-DE" sz="2800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de-DE" sz="2800" dirty="0" smtClean="0">
                <a:sym typeface="Wingdings" pitchFamily="2" charset="2"/>
              </a:rPr>
              <a:t> Ob Susanne wirklich dreißig Vokabeln gelernt hat, weiß ich nicht so genau. Es ist aber immerhin möglich.</a:t>
            </a:r>
            <a:endParaRPr lang="de-DE" sz="2800" dirty="0" smtClean="0"/>
          </a:p>
          <a:p>
            <a:pPr>
              <a:buNone/>
            </a:pPr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Der Konjunktiv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>
                <a:solidFill>
                  <a:srgbClr val="FF0000"/>
                </a:solidFill>
              </a:rPr>
              <a:t>Beim Konjunktiv unterscheidet man 2 Formen:</a:t>
            </a:r>
          </a:p>
          <a:p>
            <a:pPr>
              <a:buNone/>
            </a:pPr>
            <a:endParaRPr lang="de-DE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de-DE" b="1" dirty="0" smtClean="0">
                <a:solidFill>
                  <a:srgbClr val="FF0000"/>
                </a:solidFill>
              </a:rPr>
              <a:t>Konjunktiv I:</a:t>
            </a:r>
          </a:p>
          <a:p>
            <a:pPr>
              <a:spcBef>
                <a:spcPts val="0"/>
              </a:spcBef>
              <a:buNone/>
            </a:pPr>
            <a:r>
              <a:rPr lang="de-DE" sz="2800" dirty="0" smtClean="0">
                <a:solidFill>
                  <a:srgbClr val="FF0000"/>
                </a:solidFill>
              </a:rPr>
              <a:t>Susanne behauptet , sie </a:t>
            </a:r>
            <a:r>
              <a:rPr lang="de-DE" sz="2800" b="1" u="sng" dirty="0" smtClean="0">
                <a:solidFill>
                  <a:srgbClr val="FF0000"/>
                </a:solidFill>
              </a:rPr>
              <a:t>habe</a:t>
            </a:r>
            <a:r>
              <a:rPr lang="de-DE" sz="2800" dirty="0" smtClean="0">
                <a:solidFill>
                  <a:srgbClr val="FF0000"/>
                </a:solidFill>
              </a:rPr>
              <a:t> gestern dreißig neue </a:t>
            </a:r>
          </a:p>
          <a:p>
            <a:pPr>
              <a:spcBef>
                <a:spcPts val="0"/>
              </a:spcBef>
              <a:buNone/>
            </a:pPr>
            <a:r>
              <a:rPr lang="de-DE" sz="2800" dirty="0" smtClean="0">
                <a:solidFill>
                  <a:srgbClr val="FF0000"/>
                </a:solidFill>
              </a:rPr>
              <a:t>Vokabeln </a:t>
            </a:r>
            <a:r>
              <a:rPr lang="de-DE" sz="2800" b="1" u="sng" dirty="0" smtClean="0">
                <a:solidFill>
                  <a:srgbClr val="FF0000"/>
                </a:solidFill>
              </a:rPr>
              <a:t>gelernt</a:t>
            </a:r>
            <a:r>
              <a:rPr lang="de-DE" sz="2800" b="1" dirty="0" smtClean="0">
                <a:solidFill>
                  <a:srgbClr val="FF0000"/>
                </a:solidFill>
              </a:rPr>
              <a:t>.</a:t>
            </a:r>
          </a:p>
          <a:p>
            <a:pPr>
              <a:spcBef>
                <a:spcPts val="0"/>
              </a:spcBef>
              <a:buNone/>
            </a:pPr>
            <a:endParaRPr lang="de-DE" sz="2800" b="1" u="sng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de-DE" b="1" dirty="0" smtClean="0">
                <a:solidFill>
                  <a:srgbClr val="FF0000"/>
                </a:solidFill>
              </a:rPr>
              <a:t>Konjunktiv II:</a:t>
            </a:r>
          </a:p>
          <a:p>
            <a:pPr>
              <a:spcBef>
                <a:spcPts val="0"/>
              </a:spcBef>
              <a:buNone/>
            </a:pPr>
            <a:r>
              <a:rPr lang="de-DE" sz="2800" dirty="0" smtClean="0">
                <a:solidFill>
                  <a:srgbClr val="FF0000"/>
                </a:solidFill>
              </a:rPr>
              <a:t>Susanne behauptet , sie </a:t>
            </a:r>
            <a:r>
              <a:rPr lang="de-DE" sz="2800" b="1" u="sng" dirty="0" smtClean="0">
                <a:solidFill>
                  <a:srgbClr val="FF0000"/>
                </a:solidFill>
              </a:rPr>
              <a:t>hätte</a:t>
            </a:r>
            <a:r>
              <a:rPr lang="de-DE" sz="2800" dirty="0" smtClean="0">
                <a:solidFill>
                  <a:srgbClr val="FF0000"/>
                </a:solidFill>
              </a:rPr>
              <a:t> gestern dreißig neue </a:t>
            </a:r>
          </a:p>
          <a:p>
            <a:pPr>
              <a:spcBef>
                <a:spcPts val="0"/>
              </a:spcBef>
              <a:buNone/>
            </a:pPr>
            <a:r>
              <a:rPr lang="de-DE" sz="2800" dirty="0" smtClean="0">
                <a:solidFill>
                  <a:srgbClr val="FF0000"/>
                </a:solidFill>
              </a:rPr>
              <a:t>Vokabeln </a:t>
            </a:r>
            <a:r>
              <a:rPr lang="de-DE" sz="2800" b="1" u="sng" dirty="0" smtClean="0">
                <a:solidFill>
                  <a:srgbClr val="FF0000"/>
                </a:solidFill>
              </a:rPr>
              <a:t>gelernt</a:t>
            </a:r>
            <a:r>
              <a:rPr lang="de-DE" sz="2800" b="1" dirty="0" smtClean="0">
                <a:solidFill>
                  <a:srgbClr val="FF0000"/>
                </a:solidFill>
              </a:rPr>
              <a:t>.</a:t>
            </a:r>
          </a:p>
          <a:p>
            <a:pPr>
              <a:spcBef>
                <a:spcPts val="0"/>
              </a:spcBef>
              <a:buNone/>
            </a:pPr>
            <a:endParaRPr lang="de-DE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Der Konjunktiv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b="1" dirty="0" smtClean="0">
                <a:solidFill>
                  <a:srgbClr val="FF0000"/>
                </a:solidFill>
              </a:rPr>
              <a:t>Konjunktiv I:</a:t>
            </a:r>
          </a:p>
          <a:p>
            <a:pPr>
              <a:spcBef>
                <a:spcPts val="0"/>
              </a:spcBef>
              <a:buNone/>
            </a:pPr>
            <a:r>
              <a:rPr lang="de-DE" sz="2800" dirty="0" smtClean="0">
                <a:solidFill>
                  <a:srgbClr val="FF0000"/>
                </a:solidFill>
              </a:rPr>
              <a:t>Susanne behauptet , sie </a:t>
            </a:r>
            <a:r>
              <a:rPr lang="de-DE" sz="2800" b="1" u="sng" dirty="0" smtClean="0">
                <a:solidFill>
                  <a:srgbClr val="FF0000"/>
                </a:solidFill>
              </a:rPr>
              <a:t>habe</a:t>
            </a:r>
            <a:r>
              <a:rPr lang="de-DE" sz="2800" dirty="0" smtClean="0">
                <a:solidFill>
                  <a:srgbClr val="FF0000"/>
                </a:solidFill>
              </a:rPr>
              <a:t> gestern dreißig neue </a:t>
            </a:r>
          </a:p>
          <a:p>
            <a:pPr>
              <a:spcBef>
                <a:spcPts val="0"/>
              </a:spcBef>
              <a:buNone/>
            </a:pPr>
            <a:r>
              <a:rPr lang="de-DE" sz="2800" dirty="0" smtClean="0">
                <a:solidFill>
                  <a:srgbClr val="FF0000"/>
                </a:solidFill>
              </a:rPr>
              <a:t>Vokabeln </a:t>
            </a:r>
            <a:r>
              <a:rPr lang="de-DE" sz="2800" b="1" u="sng" dirty="0" smtClean="0">
                <a:solidFill>
                  <a:srgbClr val="FF0000"/>
                </a:solidFill>
              </a:rPr>
              <a:t>gelernt</a:t>
            </a:r>
            <a:r>
              <a:rPr lang="de-DE" sz="2800" b="1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endParaRPr lang="de-DE" dirty="0" smtClean="0"/>
          </a:p>
          <a:p>
            <a:pPr>
              <a:buFont typeface="Wingdings"/>
              <a:buChar char="à"/>
            </a:pPr>
            <a:r>
              <a:rPr lang="de-DE" sz="2800" b="1" dirty="0" smtClean="0">
                <a:sym typeface="Wingdings" pitchFamily="2" charset="2"/>
              </a:rPr>
              <a:t>Neutrale Aussage: </a:t>
            </a:r>
            <a:r>
              <a:rPr lang="de-DE" sz="2800" dirty="0" smtClean="0">
                <a:sym typeface="Wingdings" pitchFamily="2" charset="2"/>
              </a:rPr>
              <a:t>Der Sachverhalt kann stimmen oder auch nicht.</a:t>
            </a:r>
          </a:p>
          <a:p>
            <a:pPr>
              <a:buNone/>
            </a:pPr>
            <a:endParaRPr lang="de-DE" sz="2800" dirty="0" smtClean="0">
              <a:sym typeface="Wingdings" pitchFamily="2" charset="2"/>
            </a:endParaRPr>
          </a:p>
          <a:p>
            <a:pPr>
              <a:buNone/>
            </a:pPr>
            <a:endParaRPr lang="de-DE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Der Konjunktiv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de-DE" b="1" dirty="0" smtClean="0">
                <a:solidFill>
                  <a:srgbClr val="FF0000"/>
                </a:solidFill>
              </a:rPr>
              <a:t>Konjunktiv II:</a:t>
            </a:r>
          </a:p>
          <a:p>
            <a:pPr>
              <a:spcBef>
                <a:spcPts val="0"/>
              </a:spcBef>
              <a:buNone/>
            </a:pPr>
            <a:r>
              <a:rPr lang="de-DE" sz="2800" dirty="0" smtClean="0">
                <a:solidFill>
                  <a:srgbClr val="FF0000"/>
                </a:solidFill>
              </a:rPr>
              <a:t>Susanne behauptet , sie </a:t>
            </a:r>
            <a:r>
              <a:rPr lang="de-DE" sz="2800" b="1" u="sng" dirty="0" smtClean="0">
                <a:solidFill>
                  <a:srgbClr val="FF0000"/>
                </a:solidFill>
              </a:rPr>
              <a:t>hätte</a:t>
            </a:r>
            <a:r>
              <a:rPr lang="de-DE" sz="2800" dirty="0" smtClean="0">
                <a:solidFill>
                  <a:srgbClr val="FF0000"/>
                </a:solidFill>
              </a:rPr>
              <a:t> gestern dreißig neue </a:t>
            </a:r>
          </a:p>
          <a:p>
            <a:pPr>
              <a:spcBef>
                <a:spcPts val="0"/>
              </a:spcBef>
              <a:buNone/>
            </a:pPr>
            <a:r>
              <a:rPr lang="de-DE" sz="2800" dirty="0" smtClean="0">
                <a:solidFill>
                  <a:srgbClr val="FF0000"/>
                </a:solidFill>
              </a:rPr>
              <a:t>Vokabeln </a:t>
            </a:r>
            <a:r>
              <a:rPr lang="de-DE" sz="2800" b="1" u="sng" dirty="0" smtClean="0">
                <a:solidFill>
                  <a:srgbClr val="FF0000"/>
                </a:solidFill>
              </a:rPr>
              <a:t>gelernt</a:t>
            </a:r>
            <a:r>
              <a:rPr lang="de-DE" sz="2800" b="1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endParaRPr lang="de-DE" dirty="0" smtClean="0"/>
          </a:p>
          <a:p>
            <a:pPr>
              <a:buFont typeface="Wingdings"/>
              <a:buChar char="à"/>
            </a:pPr>
            <a:r>
              <a:rPr lang="de-DE" sz="2800" b="1" dirty="0" smtClean="0">
                <a:sym typeface="Wingdings" pitchFamily="2" charset="2"/>
              </a:rPr>
              <a:t>Zweifelhafte Aussage: </a:t>
            </a:r>
            <a:r>
              <a:rPr lang="de-DE" sz="2800" dirty="0" smtClean="0">
                <a:sym typeface="Wingdings" pitchFamily="2" charset="2"/>
              </a:rPr>
              <a:t>Der Sprecher hat erhebliche Zweifel am Wahrheitsgehalt seiner Aussage.</a:t>
            </a:r>
          </a:p>
          <a:p>
            <a:pPr>
              <a:buNone/>
            </a:pPr>
            <a:endParaRPr lang="de-DE" sz="2800" dirty="0" smtClean="0">
              <a:sym typeface="Wingdings" pitchFamily="2" charset="2"/>
            </a:endParaRPr>
          </a:p>
          <a:p>
            <a:pPr>
              <a:spcBef>
                <a:spcPts val="0"/>
              </a:spcBef>
              <a:buNone/>
            </a:pPr>
            <a:r>
              <a:rPr lang="de-DE" sz="2800" dirty="0" smtClean="0">
                <a:sym typeface="Wingdings" pitchFamily="2" charset="2"/>
              </a:rPr>
              <a:t>Um diese Ungewissheit sprachlich zu verdeutlichen, </a:t>
            </a:r>
          </a:p>
          <a:p>
            <a:pPr>
              <a:spcBef>
                <a:spcPts val="0"/>
              </a:spcBef>
              <a:buNone/>
            </a:pPr>
            <a:r>
              <a:rPr lang="de-DE" sz="2800" dirty="0" smtClean="0">
                <a:sym typeface="Wingdings" pitchFamily="2" charset="2"/>
              </a:rPr>
              <a:t>wird der Konjunktiv </a:t>
            </a:r>
            <a:r>
              <a:rPr lang="de-DE" sz="2800" smtClean="0">
                <a:sym typeface="Wingdings" pitchFamily="2" charset="2"/>
              </a:rPr>
              <a:t>II benutzt. </a:t>
            </a:r>
            <a:endParaRPr lang="de-DE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Verwendung des Konjunktiv I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sz="2800" b="1" dirty="0" smtClean="0"/>
              <a:t>bei indirekter Rede</a:t>
            </a:r>
          </a:p>
          <a:p>
            <a:pPr>
              <a:buNone/>
            </a:pPr>
            <a:r>
              <a:rPr lang="de-DE" sz="2800" u="sng" dirty="0" smtClean="0">
                <a:sym typeface="Wingdings" pitchFamily="2" charset="2"/>
              </a:rPr>
              <a:t>Beispiel:</a:t>
            </a:r>
          </a:p>
          <a:p>
            <a:pPr>
              <a:buNone/>
            </a:pPr>
            <a:r>
              <a:rPr lang="de-DE" sz="2800" dirty="0" smtClean="0">
                <a:sym typeface="Wingdings" pitchFamily="2" charset="2"/>
              </a:rPr>
              <a:t> Mein Bekannter sagt, er habe geheiratet.</a:t>
            </a:r>
          </a:p>
          <a:p>
            <a:pPr>
              <a:buNone/>
            </a:pPr>
            <a:endParaRPr lang="de-DE" sz="2800" dirty="0" smtClean="0">
              <a:sym typeface="Wingdings" pitchFamily="2" charset="2"/>
            </a:endParaRPr>
          </a:p>
          <a:p>
            <a:r>
              <a:rPr lang="de-DE" sz="2800" b="1" dirty="0" smtClean="0">
                <a:sym typeface="Wingdings" pitchFamily="2" charset="2"/>
              </a:rPr>
              <a:t>bei Wünschen </a:t>
            </a:r>
            <a:r>
              <a:rPr lang="de-DE" sz="2800" dirty="0" smtClean="0">
                <a:sym typeface="Wingdings" pitchFamily="2" charset="2"/>
              </a:rPr>
              <a:t>(wobei oft Wortumstellung erfolgt)</a:t>
            </a:r>
          </a:p>
          <a:p>
            <a:pPr>
              <a:buNone/>
            </a:pPr>
            <a:r>
              <a:rPr lang="de-DE" sz="2800" u="sng" dirty="0" smtClean="0">
                <a:sym typeface="Wingdings" pitchFamily="2" charset="2"/>
              </a:rPr>
              <a:t>Beispiele:</a:t>
            </a:r>
          </a:p>
          <a:p>
            <a:pPr>
              <a:buNone/>
            </a:pPr>
            <a:r>
              <a:rPr lang="de-DE" sz="2800" dirty="0" smtClean="0">
                <a:sym typeface="Wingdings" pitchFamily="2" charset="2"/>
              </a:rPr>
              <a:t>„Lang lebe der König!“</a:t>
            </a:r>
          </a:p>
          <a:p>
            <a:pPr>
              <a:buNone/>
            </a:pPr>
            <a:r>
              <a:rPr lang="de-DE" sz="2800" dirty="0" smtClean="0">
                <a:sym typeface="Wingdings" pitchFamily="2" charset="2"/>
              </a:rPr>
              <a:t>„Gäbe es doch nur besseres Wetter!“</a:t>
            </a:r>
          </a:p>
          <a:p>
            <a:pPr>
              <a:buNone/>
            </a:pPr>
            <a:r>
              <a:rPr lang="de-DE" sz="2800" dirty="0" smtClean="0">
                <a:sym typeface="Wingdings" pitchFamily="2" charset="2"/>
              </a:rPr>
              <a:t>„Dein Reich komme, Dein Wille geschehe.“</a:t>
            </a:r>
          </a:p>
          <a:p>
            <a:pPr>
              <a:buNone/>
            </a:pPr>
            <a:endParaRPr lang="de-DE" sz="2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Bildung des Konjunktiv I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/>
          <a:lstStyle/>
          <a:p>
            <a:pPr>
              <a:buNone/>
            </a:pPr>
            <a:r>
              <a:rPr lang="de-DE" b="1" dirty="0" smtClean="0"/>
              <a:t>Präsens: </a:t>
            </a:r>
            <a:r>
              <a:rPr lang="de-DE" dirty="0" smtClean="0">
                <a:solidFill>
                  <a:srgbClr val="FFC000"/>
                </a:solidFill>
              </a:rPr>
              <a:t>Präsensstamm</a:t>
            </a:r>
            <a:r>
              <a:rPr lang="de-DE" dirty="0" smtClean="0"/>
              <a:t> + </a:t>
            </a:r>
            <a:r>
              <a:rPr lang="de-DE" dirty="0" smtClean="0">
                <a:solidFill>
                  <a:srgbClr val="FF0000"/>
                </a:solidFill>
              </a:rPr>
              <a:t>Konjunktivendung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1357290" y="2357432"/>
          <a:ext cx="60960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452440">
                <a:tc>
                  <a:txBody>
                    <a:bodyPr/>
                    <a:lstStyle/>
                    <a:p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ich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de-DE" sz="2400" b="1" baseline="0" dirty="0" smtClean="0">
                          <a:solidFill>
                            <a:srgbClr val="FF0000"/>
                          </a:solidFill>
                        </a:rPr>
                        <a:t> e</a:t>
                      </a:r>
                      <a:endParaRPr lang="de-DE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E9EDF4"/>
                    </a:solidFill>
                  </a:tcPr>
                </a:tc>
              </a:tr>
              <a:tr h="452440"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du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de-DE" sz="24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de-DE" sz="2400" b="1" baseline="0" dirty="0" err="1" smtClean="0">
                          <a:solidFill>
                            <a:srgbClr val="FF0000"/>
                          </a:solidFill>
                        </a:rPr>
                        <a:t>est</a:t>
                      </a:r>
                      <a:endParaRPr lang="de-DE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52440"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 er/sie/es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FF0000"/>
                          </a:solidFill>
                        </a:rPr>
                        <a:t>- e</a:t>
                      </a:r>
                      <a:endParaRPr lang="de-DE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52440"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wir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FF0000"/>
                          </a:solidFill>
                        </a:rPr>
                        <a:t>- en</a:t>
                      </a:r>
                      <a:endParaRPr lang="de-DE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52440"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ihr 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FF0000"/>
                          </a:solidFill>
                        </a:rPr>
                        <a:t>-et</a:t>
                      </a:r>
                      <a:endParaRPr lang="de-DE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52440"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sie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b="1" dirty="0" smtClean="0">
                          <a:solidFill>
                            <a:srgbClr val="FF0000"/>
                          </a:solidFill>
                        </a:rPr>
                        <a:t>-en</a:t>
                      </a:r>
                      <a:endParaRPr lang="de-DE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428596" y="5429264"/>
            <a:ext cx="8215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u="sng" dirty="0" smtClean="0"/>
              <a:t>Beispiel: </a:t>
            </a:r>
            <a:r>
              <a:rPr lang="de-DE" sz="2800" dirty="0" smtClean="0"/>
              <a:t> </a:t>
            </a:r>
          </a:p>
          <a:p>
            <a:r>
              <a:rPr lang="de-DE" sz="2800" dirty="0" smtClean="0"/>
              <a:t>gehen (Infinitiv)</a:t>
            </a:r>
            <a:r>
              <a:rPr lang="de-DE" sz="2800" dirty="0" smtClean="0">
                <a:sym typeface="Wingdings" pitchFamily="2" charset="2"/>
              </a:rPr>
              <a:t> du </a:t>
            </a:r>
            <a:r>
              <a:rPr lang="de-DE" sz="2800" dirty="0" smtClean="0">
                <a:solidFill>
                  <a:srgbClr val="FFC000"/>
                </a:solidFill>
                <a:sym typeface="Wingdings" pitchFamily="2" charset="2"/>
              </a:rPr>
              <a:t>geh</a:t>
            </a:r>
            <a:r>
              <a:rPr lang="de-DE" sz="2800" dirty="0" smtClean="0">
                <a:solidFill>
                  <a:srgbClr val="FF0000"/>
                </a:solidFill>
                <a:sym typeface="Wingdings" pitchFamily="2" charset="2"/>
              </a:rPr>
              <a:t>est </a:t>
            </a:r>
            <a:r>
              <a:rPr lang="de-DE" sz="2800" dirty="0" smtClean="0">
                <a:sym typeface="Wingdings" pitchFamily="2" charset="2"/>
              </a:rPr>
              <a:t>(</a:t>
            </a:r>
            <a:r>
              <a:rPr lang="de-DE" sz="2800" dirty="0" err="1" smtClean="0">
                <a:sym typeface="Wingdings" pitchFamily="2" charset="2"/>
              </a:rPr>
              <a:t>Konj</a:t>
            </a:r>
            <a:r>
              <a:rPr lang="de-DE" sz="2800" dirty="0" smtClean="0">
                <a:sym typeface="Wingdings" pitchFamily="2" charset="2"/>
              </a:rPr>
              <a:t>. I)</a:t>
            </a:r>
            <a:endParaRPr lang="de-DE" sz="2800" u="sng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Bildung des Konjunktiv 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b="1" dirty="0" smtClean="0"/>
              <a:t>Perfekt: </a:t>
            </a:r>
          </a:p>
          <a:p>
            <a:pPr>
              <a:buNone/>
            </a:pPr>
            <a:r>
              <a:rPr lang="de-DE" dirty="0" smtClean="0">
                <a:solidFill>
                  <a:srgbClr val="FF0000"/>
                </a:solidFill>
              </a:rPr>
              <a:t>Konjunktiv I (von sein/ haben) </a:t>
            </a:r>
            <a:r>
              <a:rPr lang="de-DE" dirty="0" smtClean="0"/>
              <a:t>+ </a:t>
            </a:r>
            <a:r>
              <a:rPr lang="de-DE" dirty="0" smtClean="0">
                <a:solidFill>
                  <a:srgbClr val="00B0F0"/>
                </a:solidFill>
              </a:rPr>
              <a:t>Partizip Perfekt</a:t>
            </a:r>
          </a:p>
          <a:p>
            <a:pPr>
              <a:buNone/>
            </a:pPr>
            <a:endParaRPr lang="de-DE" b="1" dirty="0" smtClean="0"/>
          </a:p>
          <a:p>
            <a:pPr>
              <a:buNone/>
            </a:pPr>
            <a:r>
              <a:rPr lang="de-DE" sz="2800" u="sng" dirty="0" smtClean="0"/>
              <a:t>Beispiele: </a:t>
            </a:r>
          </a:p>
          <a:p>
            <a:pPr>
              <a:buNone/>
            </a:pPr>
            <a:r>
              <a:rPr lang="de-DE" sz="2800" dirty="0" smtClean="0"/>
              <a:t>Er sagte mir, du </a:t>
            </a:r>
            <a:r>
              <a:rPr lang="de-DE" sz="2800" dirty="0" smtClean="0">
                <a:solidFill>
                  <a:srgbClr val="FF0000"/>
                </a:solidFill>
              </a:rPr>
              <a:t>seist </a:t>
            </a:r>
            <a:r>
              <a:rPr lang="de-DE" sz="2800" dirty="0" smtClean="0">
                <a:solidFill>
                  <a:srgbClr val="00B0F0"/>
                </a:solidFill>
              </a:rPr>
              <a:t>gegangen</a:t>
            </a:r>
          </a:p>
          <a:p>
            <a:pPr>
              <a:buNone/>
            </a:pPr>
            <a:r>
              <a:rPr lang="de-DE" sz="2800" dirty="0" smtClean="0"/>
              <a:t>Er sagt mir, er </a:t>
            </a:r>
            <a:r>
              <a:rPr lang="de-DE" sz="2800" dirty="0" smtClean="0">
                <a:solidFill>
                  <a:srgbClr val="FF0000"/>
                </a:solidFill>
              </a:rPr>
              <a:t>sei</a:t>
            </a:r>
            <a:r>
              <a:rPr lang="de-DE" sz="2800" dirty="0" smtClean="0"/>
              <a:t> </a:t>
            </a:r>
            <a:r>
              <a:rPr lang="de-DE" sz="2800" dirty="0" smtClean="0">
                <a:solidFill>
                  <a:srgbClr val="00B0F0"/>
                </a:solidFill>
              </a:rPr>
              <a:t>gegangen</a:t>
            </a:r>
          </a:p>
          <a:p>
            <a:pPr>
              <a:buNone/>
            </a:pPr>
            <a:endParaRPr lang="de-DE" sz="2800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de-DE" sz="2800" dirty="0" smtClean="0"/>
              <a:t>Er sagte mir, du </a:t>
            </a:r>
            <a:r>
              <a:rPr lang="de-DE" sz="2800" dirty="0" smtClean="0">
                <a:solidFill>
                  <a:srgbClr val="FF0000"/>
                </a:solidFill>
              </a:rPr>
              <a:t>habest </a:t>
            </a:r>
            <a:r>
              <a:rPr lang="de-DE" sz="2800" dirty="0" smtClean="0">
                <a:solidFill>
                  <a:srgbClr val="00B0F0"/>
                </a:solidFill>
              </a:rPr>
              <a:t>gelernt</a:t>
            </a:r>
          </a:p>
          <a:p>
            <a:pPr>
              <a:buNone/>
            </a:pPr>
            <a:endParaRPr lang="de-DE" sz="2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764</Words>
  <Application>Microsoft Office PowerPoint</Application>
  <PresentationFormat>Bildschirmpräsentation (4:3)</PresentationFormat>
  <Paragraphs>197</Paragraphs>
  <Slides>21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2" baseType="lpstr">
      <vt:lpstr>Larissa-Design</vt:lpstr>
      <vt:lpstr>Der Konjunktiv</vt:lpstr>
      <vt:lpstr>Indikativ - Konjunktiv</vt:lpstr>
      <vt:lpstr>Indikativ - Konjunktiv</vt:lpstr>
      <vt:lpstr>Der Konjunktiv</vt:lpstr>
      <vt:lpstr>Der Konjunktiv</vt:lpstr>
      <vt:lpstr>Der Konjunktiv</vt:lpstr>
      <vt:lpstr>Verwendung des Konjunktiv I</vt:lpstr>
      <vt:lpstr>Bildung des Konjunktiv I</vt:lpstr>
      <vt:lpstr>Bildung des Konjunktiv I</vt:lpstr>
      <vt:lpstr>Konjunktiv I von sein</vt:lpstr>
      <vt:lpstr>Konjunktiv I von haben</vt:lpstr>
      <vt:lpstr>Bildung des Konjunktiv I</vt:lpstr>
      <vt:lpstr>Verwendung des Konjunktiv II</vt:lpstr>
      <vt:lpstr>Bildung des Konjunktiv II</vt:lpstr>
      <vt:lpstr>Bildung des Konjunktiv II</vt:lpstr>
      <vt:lpstr>Konjunktiv II von sein</vt:lpstr>
      <vt:lpstr>Bildung des Konjunktiv II</vt:lpstr>
      <vt:lpstr>Ersatzform des Konjunktiv I </vt:lpstr>
      <vt:lpstr>Ersatzformen des Konjunktiv I und II</vt:lpstr>
      <vt:lpstr>Ersatzformen des Konjunktiv I und II</vt:lpstr>
      <vt:lpstr>Quellen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Konjunktiv</dc:title>
  <dc:creator>Manuela</dc:creator>
  <cp:lastModifiedBy>Manuela</cp:lastModifiedBy>
  <cp:revision>43</cp:revision>
  <dcterms:created xsi:type="dcterms:W3CDTF">2009-03-17T20:42:22Z</dcterms:created>
  <dcterms:modified xsi:type="dcterms:W3CDTF">2009-03-26T16:06:24Z</dcterms:modified>
</cp:coreProperties>
</file>